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9.xml" ContentType="application/vnd.openxmlformats-officedocument.presentationml.notesSlide+xml"/>
  <Override PartName="/ppt/tags/tag87.xml" ContentType="application/vnd.openxmlformats-officedocument.presentationml.tags+xml"/>
  <Override PartName="/ppt/notesSlides/notesSlide20.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4.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5.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6.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7.xml" ContentType="application/vnd.openxmlformats-officedocument.presentationml.notesSlide+xml"/>
  <Override PartName="/ppt/tags/tag314.xml" ContentType="application/vnd.openxmlformats-officedocument.presentationml.tags+xml"/>
  <Override PartName="/ppt/notesSlides/notesSlide2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9.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30.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1.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2.xml" ContentType="application/vnd.openxmlformats-officedocument.presentationml.notesSlide+xml"/>
  <Override PartName="/ppt/tags/tag362.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7.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notesSlides/notesSlide38.xml" ContentType="application/vnd.openxmlformats-officedocument.presentationml.notesSlide+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9.xml" ContentType="application/vnd.openxmlformats-officedocument.presentationml.notesSlide+xml"/>
  <Override PartName="/ppt/tags/tag371.xml" ContentType="application/vnd.openxmlformats-officedocument.presentationml.tags+xml"/>
  <Override PartName="/ppt/notesSlides/notesSlide40.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41.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2.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4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50"/>
  </p:notesMasterIdLst>
  <p:handoutMasterIdLst>
    <p:handoutMasterId r:id="rId51"/>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6" r:id="rId43"/>
    <p:sldId id="417" r:id="rId44"/>
    <p:sldId id="418" r:id="rId45"/>
    <p:sldId id="419" r:id="rId46"/>
    <p:sldId id="420" r:id="rId47"/>
    <p:sldId id="421" r:id="rId48"/>
    <p:sldId id="413" r:id="rId49"/>
  </p:sldIdLst>
  <p:sldSz cx="12188825" cy="6858000"/>
  <p:notesSz cx="6858000" cy="9144000"/>
  <p:embeddedFontLst>
    <p:embeddedFont>
      <p:font typeface="Segoe UI Semibold" panose="020B0702040204020203" pitchFamily="34" charset="0"/>
      <p:bold r:id="rId52"/>
      <p:boldItalic r:id="rId53"/>
    </p:embeddedFont>
    <p:embeddedFont>
      <p:font typeface="Segoe UI Light" panose="020B0502040204020203" pitchFamily="34" charset="0"/>
      <p:regular r:id="rId54"/>
      <p:italic r:id="rId55"/>
    </p:embeddedFont>
    <p:embeddedFont>
      <p:font typeface="Segoe UI" panose="020B0502040204020203" pitchFamily="34" charset="0"/>
      <p:regular r:id="rId56"/>
      <p:bold r:id="rId57"/>
      <p:italic r:id="rId58"/>
      <p:boldItalic r:id="rId59"/>
    </p:embeddedFont>
    <p:embeddedFont>
      <p:font typeface="Wingdings 2" panose="05020102010507070707" pitchFamily="18" charset="2"/>
      <p:regular r:id="rId60"/>
    </p:embeddedFont>
    <p:embeddedFont>
      <p:font typeface="Consolas" panose="020B0609020204030204" pitchFamily="49" charset="0"/>
      <p:regular r:id="rId61"/>
      <p:bold r:id="rId62"/>
      <p:italic r:id="rId63"/>
      <p:boldItalic r:id="rId64"/>
    </p:embeddedFont>
  </p:embeddedFontLst>
  <p:custDataLst>
    <p:tags r:id="rId65"/>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1486">
          <p15:clr>
            <a:srgbClr val="A4A3A4"/>
          </p15:clr>
        </p15:guide>
        <p15:guide id="3" orient="horz" pos="4188">
          <p15:clr>
            <a:srgbClr val="A4A3A4"/>
          </p15:clr>
        </p15:guide>
        <p15:guide id="4" orient="horz" pos="911">
          <p15:clr>
            <a:srgbClr val="A4A3A4"/>
          </p15:clr>
        </p15:guide>
        <p15:guide id="5" orient="horz" pos="3948">
          <p15:clr>
            <a:srgbClr val="A4A3A4"/>
          </p15:clr>
        </p15:guide>
        <p15:guide id="6" orient="horz" pos="1199">
          <p15:clr>
            <a:srgbClr val="A4A3A4"/>
          </p15:clr>
        </p15:guide>
        <p15:guide id="7" pos="7350">
          <p15:clr>
            <a:srgbClr val="A4A3A4"/>
          </p15:clr>
        </p15:guide>
        <p15:guide id="8" pos="32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00"/>
    <a:srgbClr val="0000FF"/>
    <a:srgbClr val="595959"/>
    <a:srgbClr val="FFE497"/>
    <a:srgbClr val="FFE18B"/>
    <a:srgbClr val="FFDA71"/>
    <a:srgbClr val="FFD253"/>
    <a:srgbClr val="FFBE00"/>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69" autoAdjust="0"/>
    <p:restoredTop sz="81422" autoAdjust="0"/>
  </p:normalViewPr>
  <p:slideViewPr>
    <p:cSldViewPr snapToGrid="0">
      <p:cViewPr>
        <p:scale>
          <a:sx n="64" d="100"/>
          <a:sy n="64" d="100"/>
        </p:scale>
        <p:origin x="120" y="312"/>
      </p:cViewPr>
      <p:guideLst>
        <p:guide orient="horz" pos="144"/>
        <p:guide orient="horz" pos="1486"/>
        <p:guide orient="horz" pos="4188"/>
        <p:guide orient="horz" pos="911"/>
        <p:guide orient="horz" pos="3948"/>
        <p:guide orient="horz" pos="1199"/>
        <p:guide pos="7350"/>
        <p:guide pos="326"/>
      </p:guideLst>
    </p:cSldViewPr>
  </p:slideViewPr>
  <p:outlineViewPr>
    <p:cViewPr>
      <p:scale>
        <a:sx n="33" d="100"/>
        <a:sy n="33" d="100"/>
      </p:scale>
      <p:origin x="0" y="-2920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6" d="100"/>
          <a:sy n="56" d="100"/>
        </p:scale>
        <p:origin x="-24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Service Bus</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3/1/2013</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3/1/2013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haishibai.blogspot.com/2012/05/window-azure-service-bus-give-read-only.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4597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u="sng" kern="1200" smtClean="0">
                <a:solidFill>
                  <a:schemeClr val="tx1"/>
                </a:solidFill>
                <a:effectLst/>
                <a:latin typeface="Segoe UI" pitchFamily="34" charset="0"/>
                <a:ea typeface="+mn-ea"/>
                <a:cs typeface="+mn-cs"/>
                <a:hlinkClick r:id="rId3"/>
              </a:rPr>
              <a:t>http://haishibai.blogspot.com/2012/05/window-azure-service-bus-give-read-only.html</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https://github.com/WindowsAzure-Samples/NorthwindMobileServiceBus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Service Bus capabilities</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Think Service Bus as a federation infrastructure</a:t>
            </a:r>
            <a:r>
              <a:rPr lang="en-US" sz="900" kern="1200" baseline="0" dirty="0" smtClean="0">
                <a:solidFill>
                  <a:schemeClr val="tx1"/>
                </a:solidFill>
                <a:effectLst/>
                <a:latin typeface="Segoe UI" pitchFamily="34" charset="0"/>
                <a:ea typeface="+mn-ea"/>
                <a:cs typeface="+mn-cs"/>
              </a:rPr>
              <a:t> for building loosely-coupled hybrid applications.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Infrastructure for connectivity, for messaging, for integration.</a:t>
            </a:r>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main differences</a:t>
            </a:r>
            <a:r>
              <a:rPr lang="en-US" sz="900" kern="1200" baseline="0" dirty="0" smtClean="0">
                <a:solidFill>
                  <a:schemeClr val="tx1"/>
                </a:solidFill>
                <a:effectLst/>
                <a:latin typeface="Segoe UI" pitchFamily="34" charset="0"/>
                <a:ea typeface="+mn-ea"/>
                <a:cs typeface="+mn-cs"/>
              </a:rPr>
              <a:t> between Relay and Broker</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Main difference between Relay messaging and Broker messaging</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Relay messaging</a:t>
            </a:r>
            <a:r>
              <a:rPr lang="en-US" sz="900" kern="1200" baseline="0" dirty="0" smtClean="0">
                <a:solidFill>
                  <a:schemeClr val="tx1"/>
                </a:solidFill>
                <a:effectLst/>
                <a:latin typeface="Segoe UI" pitchFamily="34" charset="0"/>
                <a:ea typeface="+mn-ea"/>
                <a:cs typeface="+mn-cs"/>
              </a:rPr>
              <a:t> goes through direct, TPC-like connection</a:t>
            </a:r>
            <a:endParaRPr lang="en-US" sz="900" kern="1200" dirty="0" smtClean="0">
              <a:solidFill>
                <a:schemeClr val="tx1"/>
              </a:solidFill>
              <a:effectLst/>
              <a:latin typeface="Segoe UI" pitchFamily="34" charset="0"/>
              <a:ea typeface="+mn-ea"/>
              <a:cs typeface="+mn-cs"/>
            </a:endParaRP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Broker manipulate</a:t>
            </a:r>
            <a:r>
              <a:rPr lang="en-US" sz="900" kern="1200" baseline="0" dirty="0" smtClean="0">
                <a:solidFill>
                  <a:schemeClr val="tx1"/>
                </a:solidFill>
                <a:effectLst/>
                <a:latin typeface="Segoe UI" pitchFamily="34" charset="0"/>
                <a:ea typeface="+mn-ea"/>
                <a:cs typeface="+mn-cs"/>
              </a:rPr>
              <a:t> messages (such as stamping) while relay is pass-through</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Broker has storage, allowing loose-coupling between the sender and the receiver</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 differences between Push and Pull</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Transition: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is a continuation of Relay</a:t>
            </a:r>
            <a:r>
              <a:rPr lang="en-US" sz="900" kern="1200" baseline="0" dirty="0" smtClean="0">
                <a:solidFill>
                  <a:schemeClr val="tx1"/>
                </a:solidFill>
                <a:effectLst/>
                <a:latin typeface="Segoe UI" pitchFamily="34" charset="0"/>
                <a:ea typeface="+mn-ea"/>
                <a:cs typeface="+mn-cs"/>
              </a:rPr>
              <a:t> vs. Broker discussion</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Up</a:t>
            </a:r>
            <a:r>
              <a:rPr lang="en-US" sz="900" kern="1200" baseline="0" dirty="0" smtClean="0">
                <a:solidFill>
                  <a:schemeClr val="tx1"/>
                </a:solidFill>
                <a:effectLst/>
                <a:latin typeface="Segoe UI" pitchFamily="34" charset="0"/>
                <a:ea typeface="+mn-ea"/>
                <a:cs typeface="+mn-cs"/>
              </a:rPr>
              <a:t> and downs of different ways of polling</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Receive and Delete</a:t>
            </a:r>
            <a:r>
              <a:rPr lang="en-US" sz="900" kern="1200" baseline="0" dirty="0" smtClean="0">
                <a:solidFill>
                  <a:schemeClr val="tx1"/>
                </a:solidFill>
                <a:effectLst/>
                <a:latin typeface="Segoe UI" pitchFamily="34" charset="0"/>
                <a:ea typeface="+mn-ea"/>
                <a:cs typeface="+mn-cs"/>
              </a:rPr>
              <a:t> may cause message lost</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Peek</a:t>
            </a:r>
            <a:r>
              <a:rPr lang="en-US" sz="900" kern="1200" baseline="0" dirty="0" smtClean="0">
                <a:solidFill>
                  <a:schemeClr val="tx1"/>
                </a:solidFill>
                <a:effectLst/>
                <a:latin typeface="Segoe UI" pitchFamily="34" charset="0"/>
                <a:ea typeface="+mn-ea"/>
                <a:cs typeface="+mn-cs"/>
              </a:rPr>
              <a:t> and lock makes sure the message is processed at least once (but doesn’t guarantee if the same message is processed multiple times).</a:t>
            </a:r>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Overview of brokered</a:t>
            </a:r>
            <a:r>
              <a:rPr lang="en-US" sz="900" kern="1200" baseline="0" dirty="0" smtClean="0">
                <a:solidFill>
                  <a:schemeClr val="tx1"/>
                </a:solidFill>
                <a:effectLst/>
                <a:latin typeface="Segoe UI" pitchFamily="34" charset="0"/>
                <a:ea typeface="+mn-ea"/>
                <a:cs typeface="+mn-cs"/>
              </a:rPr>
              <a:t> message structure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The</a:t>
            </a:r>
            <a:r>
              <a:rPr lang="en-US" sz="900" kern="1200" baseline="0" dirty="0" smtClean="0">
                <a:solidFill>
                  <a:schemeClr val="tx1"/>
                </a:solidFill>
                <a:effectLst/>
                <a:latin typeface="Segoe UI" pitchFamily="34" charset="0"/>
                <a:ea typeface="+mn-ea"/>
                <a:cs typeface="+mn-cs"/>
              </a:rPr>
              <a:t> structure is more like a HTTP message instead of a SOAP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949979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a:t>
            </a:r>
            <a:r>
              <a:rPr lang="en-US" sz="900" kern="1200" baseline="0" dirty="0" smtClean="0">
                <a:solidFill>
                  <a:schemeClr val="tx1"/>
                </a:solidFill>
                <a:effectLst/>
                <a:latin typeface="Segoe UI" pitchFamily="34" charset="0"/>
                <a:ea typeface="+mn-ea"/>
                <a:cs typeface="+mn-cs"/>
              </a:rPr>
              <a:t> slide and the next slide list some of integration patterns enabled by queues – load leveling, offline/batch, load balancing (competing consumers)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899397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39742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This slide introduces</a:t>
            </a:r>
            <a:r>
              <a:rPr lang="en-US" sz="900" kern="1200" baseline="0" dirty="0" smtClean="0">
                <a:solidFill>
                  <a:schemeClr val="tx1"/>
                </a:solidFill>
                <a:effectLst/>
                <a:latin typeface="Segoe UI" pitchFamily="34" charset="0"/>
                <a:ea typeface="+mn-ea"/>
                <a:cs typeface="+mn-cs"/>
              </a:rPr>
              <a:t> some integration patterns enabled by topics and subscriptions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523984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Additional integration</a:t>
            </a:r>
            <a:r>
              <a:rPr lang="en-US" sz="900" kern="1200" baseline="0" dirty="0" smtClean="0">
                <a:solidFill>
                  <a:schemeClr val="tx1"/>
                </a:solidFill>
                <a:effectLst/>
                <a:latin typeface="Segoe UI" pitchFamily="34" charset="0"/>
                <a:ea typeface="+mn-ea"/>
                <a:cs typeface="+mn-cs"/>
              </a:rPr>
              <a:t> patterns enabled by subscription filters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One pattern</a:t>
            </a:r>
            <a:r>
              <a:rPr lang="en-US" sz="900" kern="1200" baseline="0" dirty="0" smtClean="0">
                <a:solidFill>
                  <a:schemeClr val="tx1"/>
                </a:solidFill>
                <a:effectLst/>
                <a:latin typeface="Segoe UI" pitchFamily="34" charset="0"/>
                <a:ea typeface="+mn-ea"/>
                <a:cs typeface="+mn-cs"/>
              </a:rPr>
              <a:t> can be easily called out is message router, where messages are routed to different recipients based on message attributes. Note that will subscription filters the messages are actually routed to ALL recipients and they are only filtered by subscriptions.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95744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https://github.com/WindowsAzure-Samples/MessageMe</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Role template refers</a:t>
            </a:r>
            <a:r>
              <a:rPr lang="en-US" sz="900" kern="1200" baseline="0" dirty="0" smtClean="0">
                <a:solidFill>
                  <a:schemeClr val="tx1"/>
                </a:solidFill>
                <a:effectLst/>
                <a:latin typeface="Segoe UI" pitchFamily="34" charset="0"/>
                <a:ea typeface="+mn-ea"/>
                <a:cs typeface="+mn-cs"/>
              </a:rPr>
              <a:t> to the “Worker role with Service Bus queue” template you can use when adding a new worker role to a Cloud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smtClean="0">
                <a:solidFill>
                  <a:schemeClr val="tx1"/>
                </a:solidFill>
                <a:effectLst/>
                <a:latin typeface="Segoe UI" pitchFamily="34" charset="0"/>
                <a:ea typeface="+mn-ea"/>
                <a:cs typeface="+mn-cs"/>
              </a:rPr>
              <a:t>Notes:</a:t>
            </a:r>
            <a:r>
              <a:rPr lang="en-US" dirty="0" smtClean="0"/>
              <a:t/>
            </a:r>
            <a:br>
              <a:rPr lang="en-US" dirty="0" smtClean="0"/>
            </a:br>
            <a:r>
              <a:rPr lang="en-US" dirty="0" smtClean="0"/>
              <a:t>http://msdn.microsoft.com/en-us/library/windowsazure/hh528527.aspx</a:t>
            </a:r>
          </a:p>
          <a:p>
            <a:r>
              <a:rPr lang="en-US" dirty="0" smtClean="0"/>
              <a:t>http://windowsazurecat.com/2011/09/best-practices-leveraging-windows-azure-service-bus-brokered-messaging-api/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smtClean="0">
                <a:solidFill>
                  <a:schemeClr val="tx1"/>
                </a:solidFill>
                <a:effectLst/>
                <a:latin typeface="Segoe UI" pitchFamily="34" charset="0"/>
                <a:ea typeface="+mn-ea"/>
                <a:cs typeface="+mn-cs"/>
              </a:rPr>
              <a:t>Notes:</a:t>
            </a:r>
            <a:r>
              <a:rPr lang="en-US" dirty="0" smtClean="0"/>
              <a:t/>
            </a:r>
            <a:br>
              <a:rPr lang="en-US" dirty="0" smtClean="0"/>
            </a:br>
            <a:r>
              <a:rPr lang="en-US" dirty="0" smtClean="0"/>
              <a:t>http://msdn.microsoft.com/en-us/library/windowsazure/hh528527.aspx</a:t>
            </a:r>
          </a:p>
          <a:p>
            <a:r>
              <a:rPr lang="en-US" dirty="0" smtClean="0"/>
              <a:t>http://windowsazurecat.com/2011/09/best-practices-leveraging-windows-azure-service-bus-brokered-messaging-api/</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744029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Explains how notifications work without Service</a:t>
            </a:r>
            <a:r>
              <a:rPr lang="en-US" sz="900" kern="1200" baseline="0" dirty="0" smtClean="0">
                <a:solidFill>
                  <a:schemeClr val="tx1"/>
                </a:solidFill>
                <a:effectLst/>
                <a:latin typeface="Segoe UI" pitchFamily="34" charset="0"/>
                <a:ea typeface="+mn-ea"/>
                <a:cs typeface="+mn-cs"/>
              </a:rPr>
              <a:t> Bus Notification Hub</a:t>
            </a: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Speaker Notes: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Main challenges</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Platform</a:t>
            </a:r>
            <a:r>
              <a:rPr lang="en-US" sz="900" kern="1200" baseline="0" dirty="0" smtClean="0">
                <a:solidFill>
                  <a:schemeClr val="tx1"/>
                </a:solidFill>
                <a:effectLst/>
                <a:latin typeface="Segoe UI" pitchFamily="34" charset="0"/>
                <a:ea typeface="+mn-ea"/>
                <a:cs typeface="+mn-cs"/>
              </a:rPr>
              <a:t> dependency – code multiple interfaces in the backend</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Scale – PNS handle needs to be refreshed when app is launched; Most PNSs don’t support multicasting</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Routing – not able to filter messages by custom criteria</a:t>
            </a:r>
          </a:p>
          <a:p>
            <a:pPr marL="0" lvl="0" indent="0">
              <a:buFont typeface="Arial" pitchFamily="34" charset="0"/>
              <a:buNone/>
            </a:pPr>
            <a:r>
              <a:rPr lang="en-US" sz="900" kern="1200" dirty="0" smtClean="0">
                <a:solidFill>
                  <a:schemeClr val="tx1"/>
                </a:solidFill>
                <a:effectLst/>
                <a:latin typeface="Segoe UI" pitchFamily="34" charset="0"/>
                <a:ea typeface="+mn-ea"/>
                <a:cs typeface="+mn-cs"/>
              </a:rPr>
              <a:t>http://msdn.microsoft.com/en-us/library/windowsazure/jj927170.aspx</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820645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Explains how notifications work with</a:t>
            </a:r>
            <a:r>
              <a:rPr lang="en-US" sz="900" kern="1200" baseline="0" dirty="0" smtClean="0">
                <a:solidFill>
                  <a:schemeClr val="tx1"/>
                </a:solidFill>
                <a:effectLst/>
                <a:latin typeface="Segoe UI" pitchFamily="34" charset="0"/>
                <a:ea typeface="+mn-ea"/>
                <a:cs typeface="+mn-cs"/>
              </a:rPr>
              <a:t> </a:t>
            </a:r>
            <a:r>
              <a:rPr lang="en-US" sz="900" kern="1200" dirty="0" smtClean="0">
                <a:solidFill>
                  <a:schemeClr val="tx1"/>
                </a:solidFill>
                <a:effectLst/>
                <a:latin typeface="Segoe UI" pitchFamily="34" charset="0"/>
                <a:ea typeface="+mn-ea"/>
                <a:cs typeface="+mn-cs"/>
              </a:rPr>
              <a:t>Service</a:t>
            </a:r>
            <a:r>
              <a:rPr lang="en-US" sz="900" kern="1200" baseline="0" dirty="0" smtClean="0">
                <a:solidFill>
                  <a:schemeClr val="tx1"/>
                </a:solidFill>
                <a:effectLst/>
                <a:latin typeface="Segoe UI" pitchFamily="34" charset="0"/>
                <a:ea typeface="+mn-ea"/>
                <a:cs typeface="+mn-cs"/>
              </a:rPr>
              <a:t> Bus Notification Hub</a:t>
            </a:r>
          </a:p>
          <a:p>
            <a:pPr marL="0" lvl="0" indent="0">
              <a:buFont typeface="Arial" pitchFamily="34" charset="0"/>
              <a:buNone/>
            </a:pPr>
            <a:r>
              <a:rPr lang="en-US" sz="900" b="1" kern="1200" baseline="0" dirty="0" smtClean="0">
                <a:solidFill>
                  <a:schemeClr val="tx1"/>
                </a:solidFill>
                <a:effectLst/>
                <a:latin typeface="Segoe UI" pitchFamily="34" charset="0"/>
                <a:ea typeface="+mn-ea"/>
                <a:cs typeface="+mn-cs"/>
              </a:rPr>
              <a:t>Speaker Notes: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Main benefits</a:t>
            </a:r>
          </a:p>
          <a:p>
            <a:pPr marL="384431" lvl="1" indent="-171450">
              <a:buFont typeface="Arial" pitchFamily="34" charset="0"/>
              <a:buChar char="•"/>
            </a:pPr>
            <a:r>
              <a:rPr lang="en-US" sz="900" kern="1200" dirty="0" smtClean="0">
                <a:solidFill>
                  <a:schemeClr val="tx1"/>
                </a:solidFill>
                <a:effectLst/>
                <a:latin typeface="Segoe UI" pitchFamily="34" charset="0"/>
                <a:ea typeface="+mn-ea"/>
                <a:cs typeface="+mn-cs"/>
              </a:rPr>
              <a:t>Multiple-platforms</a:t>
            </a:r>
            <a:r>
              <a:rPr lang="en-US" sz="900" kern="1200" baseline="0" dirty="0" smtClean="0">
                <a:solidFill>
                  <a:schemeClr val="tx1"/>
                </a:solidFill>
                <a:effectLst/>
                <a:latin typeface="Segoe UI" pitchFamily="34" charset="0"/>
                <a:ea typeface="+mn-ea"/>
                <a:cs typeface="+mn-cs"/>
              </a:rPr>
              <a:t> – common interface to send notifications to all supported platforms</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Pub/Sub routing – devices specify tags when register with notification hub</a:t>
            </a:r>
          </a:p>
          <a:p>
            <a:pPr marL="384431" lvl="1" indent="-171450">
              <a:buFont typeface="Arial" pitchFamily="34" charset="0"/>
              <a:buChar char="•"/>
            </a:pPr>
            <a:r>
              <a:rPr lang="en-US" sz="900" kern="1200" baseline="0" dirty="0" smtClean="0">
                <a:solidFill>
                  <a:schemeClr val="tx1"/>
                </a:solidFill>
                <a:effectLst/>
                <a:latin typeface="Segoe UI" pitchFamily="34" charset="0"/>
                <a:ea typeface="+mn-ea"/>
                <a:cs typeface="+mn-cs"/>
              </a:rPr>
              <a:t>Scale – notification hubs scale to millions of devices without the need of architecting or </a:t>
            </a:r>
            <a:r>
              <a:rPr lang="en-US" sz="900" kern="1200" baseline="0" dirty="0" err="1" smtClean="0">
                <a:solidFill>
                  <a:schemeClr val="tx1"/>
                </a:solidFill>
                <a:effectLst/>
                <a:latin typeface="Segoe UI" pitchFamily="34" charset="0"/>
                <a:ea typeface="+mn-ea"/>
                <a:cs typeface="+mn-cs"/>
              </a:rPr>
              <a:t>sharding</a:t>
            </a: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http://msdn.microsoft.com/en-us/library/windowsazure/jj927170.aspx</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40193770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3990327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44753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886862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 id="2147483808" r:id="rId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5.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8.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9.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1.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2.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tags" Target="../tags/tag122.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4.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tags" Target="../tags/tag172.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5.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tags" Target="../tags/tag217.xml"/><Relationship Id="rId29" Type="http://schemas.openxmlformats.org/officeDocument/2006/relationships/tags" Target="../tags/tag226.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61" Type="http://schemas.openxmlformats.org/officeDocument/2006/relationships/notesSlide" Target="../notesSlides/notesSlide26.xml"/><Relationship Id="rId10" Type="http://schemas.openxmlformats.org/officeDocument/2006/relationships/tags" Target="../tags/tag207.xml"/><Relationship Id="rId19" Type="http://schemas.openxmlformats.org/officeDocument/2006/relationships/tags" Target="../tags/tag216.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61" Type="http://schemas.openxmlformats.org/officeDocument/2006/relationships/oleObject" Target="../embeddings/oleObject18.bin"/><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7.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9.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3.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30.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1.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9.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3.xml"/><Relationship Id="rId7" Type="http://schemas.openxmlformats.org/officeDocument/2006/relationships/oleObject" Target="../embeddings/oleObject27.bin"/><Relationship Id="rId2" Type="http://schemas.openxmlformats.org/officeDocument/2006/relationships/tags" Target="../tags/tag372.xml"/><Relationship Id="rId1" Type="http://schemas.openxmlformats.org/officeDocument/2006/relationships/vmlDrawing" Target="../drawings/vmlDrawing27.vml"/><Relationship Id="rId6" Type="http://schemas.openxmlformats.org/officeDocument/2006/relationships/notesSlide" Target="../notesSlides/notesSlide41.xml"/><Relationship Id="rId5" Type="http://schemas.openxmlformats.org/officeDocument/2006/relationships/slideLayout" Target="../slideLayouts/slideLayout21.xml"/><Relationship Id="rId4" Type="http://schemas.openxmlformats.org/officeDocument/2006/relationships/tags" Target="../tags/tag374.xml"/></Relationships>
</file>

<file path=ppt/slides/_rels/slide4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6.xml"/><Relationship Id="rId7" Type="http://schemas.openxmlformats.org/officeDocument/2006/relationships/oleObject" Target="../embeddings/oleObject28.bin"/><Relationship Id="rId2" Type="http://schemas.openxmlformats.org/officeDocument/2006/relationships/tags" Target="../tags/tag375.xml"/><Relationship Id="rId1" Type="http://schemas.openxmlformats.org/officeDocument/2006/relationships/vmlDrawing" Target="../drawings/vmlDrawing28.vml"/><Relationship Id="rId6" Type="http://schemas.openxmlformats.org/officeDocument/2006/relationships/notesSlide" Target="../notesSlides/notesSlide42.xml"/><Relationship Id="rId5" Type="http://schemas.openxmlformats.org/officeDocument/2006/relationships/slideLayout" Target="../slideLayouts/slideLayout21.xml"/><Relationship Id="rId4" Type="http://schemas.openxmlformats.org/officeDocument/2006/relationships/tags" Target="../tags/tag377.xml"/></Relationships>
</file>

<file path=ppt/slides/_rels/slide4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9.xml"/><Relationship Id="rId7" Type="http://schemas.openxmlformats.org/officeDocument/2006/relationships/oleObject" Target="../embeddings/oleObject29.bin"/><Relationship Id="rId2" Type="http://schemas.openxmlformats.org/officeDocument/2006/relationships/tags" Target="../tags/tag378.xml"/><Relationship Id="rId1" Type="http://schemas.openxmlformats.org/officeDocument/2006/relationships/vmlDrawing" Target="../drawings/vmlDrawing29.vml"/><Relationship Id="rId6" Type="http://schemas.openxmlformats.org/officeDocument/2006/relationships/notesSlide" Target="../notesSlides/notesSlide43.xml"/><Relationship Id="rId5" Type="http://schemas.openxmlformats.org/officeDocument/2006/relationships/slideLayout" Target="../slideLayouts/slideLayout21.xml"/><Relationship Id="rId4" Type="http://schemas.openxmlformats.org/officeDocument/2006/relationships/tags" Target="../tags/tag380.xml"/></Relationships>
</file>

<file path=ppt/slides/_rels/slide44.xml.rels><?xml version="1.0" encoding="UTF-8" standalone="yes"?>
<Relationships xmlns="http://schemas.openxmlformats.org/package/2006/relationships"><Relationship Id="rId3" Type="http://schemas.openxmlformats.org/officeDocument/2006/relationships/tags" Target="../tags/tag382.xml"/><Relationship Id="rId7" Type="http://schemas.openxmlformats.org/officeDocument/2006/relationships/image" Target="../media/image10.emf"/><Relationship Id="rId2" Type="http://schemas.openxmlformats.org/officeDocument/2006/relationships/tags" Target="../tags/tag381.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44.xml"/><Relationship Id="rId4"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3.png"/><Relationship Id="rId4" Type="http://schemas.microsoft.com/office/2007/relationships/hdphoto" Target="../media/hdphoto4.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t>
            </a:r>
            <a:r>
              <a:rPr lang="en-US" dirty="0" smtClean="0"/>
              <a:t>Azure Service Bus</a:t>
            </a:r>
            <a:endParaRPr lang="en-US" dirty="0"/>
          </a:p>
        </p:txBody>
      </p:sp>
      <p:sp>
        <p:nvSpPr>
          <p:cNvPr id="5" name="Text Placeholder 4"/>
          <p:cNvSpPr>
            <a:spLocks noGrp="1"/>
          </p:cNvSpPr>
          <p:nvPr>
            <p:ph type="body" sz="quarter" idx="11"/>
          </p:nvPr>
        </p:nvSpPr>
        <p:spPr>
          <a:xfrm>
            <a:off x="519113" y="4612341"/>
            <a:ext cx="5454333" cy="1144929"/>
          </a:xfrm>
        </p:spPr>
        <p:txBody>
          <a:bodyPr/>
          <a:lstStyle/>
          <a:p>
            <a:pPr lvl="0"/>
            <a:r>
              <a:rPr lang="en-US" dirty="0">
                <a:solidFill>
                  <a:srgbClr val="FFFFFF">
                    <a:alpha val="98000"/>
                  </a:srgbClr>
                </a:solidFill>
              </a:rPr>
              <a:t>Name</a:t>
            </a:r>
          </a:p>
          <a:p>
            <a:pPr lvl="0"/>
            <a:r>
              <a:rPr lang="en-US" dirty="0">
                <a:solidFill>
                  <a:srgbClr val="FFFFFF">
                    <a:alpha val="98000"/>
                  </a:srgbClr>
                </a:solidFill>
              </a:rPr>
              <a:t>Title</a:t>
            </a:r>
          </a:p>
          <a:p>
            <a:pPr lvl="0"/>
            <a:r>
              <a:rPr lang="en-US" dirty="0" smtClean="0">
                <a:solidFill>
                  <a:srgbClr val="FFFFFF">
                    <a:alpha val="98000"/>
                  </a:srgbClr>
                </a:solidFill>
              </a:rPr>
              <a:t>Organization</a:t>
            </a:r>
            <a:endParaRPr lang="en-US" dirty="0">
              <a:solidFill>
                <a:srgbClr val="FFFFFF">
                  <a:alpha val="98000"/>
                </a:srgbClr>
              </a:solidFill>
            </a:endParaRPr>
          </a:p>
        </p:txBody>
      </p:sp>
    </p:spTree>
    <p:extLst>
      <p:ext uri="{BB962C8B-B14F-4D97-AF65-F5344CB8AC3E}">
        <p14:creationId xmlns:p14="http://schemas.microsoft.com/office/powerpoint/2010/main" val="21622764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6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9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smtClean="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3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Federated Cloud/On-Prem Solutions</a:t>
            </a:r>
            <a:endParaRPr lang="en-US" dirty="0"/>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smtClean="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a:t>
            </a:r>
            <a:r>
              <a:rPr lang="en-US" sz="2800" dirty="0" smtClean="0"/>
              <a:t>outage</a:t>
            </a:r>
            <a:endParaRPr lang="en-US" sz="2800" dirty="0"/>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Ticketing Site</a:t>
            </a:r>
            <a:endParaRPr lang="en-US" sz="2800" dirty="0">
              <a:ln>
                <a:solidFill>
                  <a:srgbClr val="FFFFFF">
                    <a:alpha val="0"/>
                  </a:srgbClr>
                </a:solidFill>
              </a:ln>
              <a:solidFill>
                <a:srgbClr val="FFFFFF">
                  <a:alpha val="99000"/>
                </a:srgbClr>
              </a:solidFill>
              <a:latin typeface="Segoe UI Light" pitchFamily="34" charset="0"/>
            </a:endParaRP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Venue</a:t>
            </a:r>
            <a:endParaRPr lang="en-US" sz="1600" dirty="0">
              <a:ln>
                <a:solidFill>
                  <a:schemeClr val="bg1">
                    <a:alpha val="0"/>
                  </a:schemeClr>
                </a:solidFill>
              </a:ln>
              <a:solidFill>
                <a:schemeClr val="lt1">
                  <a:alpha val="99000"/>
                </a:schemeClr>
              </a:solidFill>
            </a:endParaRP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4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smtClean="0"/>
              <a:t>Large Scale Eventing / Command-Control</a:t>
            </a:r>
            <a:endParaRPr lang="en-US" sz="4800" dirty="0"/>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smtClean="0"/>
              <a:t>“Last Mile” problem of reaching into the consumer household</a:t>
            </a:r>
          </a:p>
          <a:p>
            <a:r>
              <a:rPr lang="en-US" sz="2800" dirty="0" smtClean="0"/>
              <a:t>Reach consumer or industrial devices </a:t>
            </a:r>
            <a:br>
              <a:rPr lang="en-US" sz="2800" dirty="0" smtClean="0"/>
            </a:br>
            <a:r>
              <a:rPr lang="en-US" sz="2800" dirty="0" smtClean="0"/>
              <a:t>at scale</a:t>
            </a:r>
          </a:p>
          <a:p>
            <a:r>
              <a:rPr lang="en-US" sz="2800" dirty="0" smtClean="0"/>
              <a:t>Broadcast event data at “utility scale” </a:t>
            </a:r>
          </a:p>
          <a:p>
            <a:r>
              <a:rPr lang="en-US" sz="2800" dirty="0" smtClean="0"/>
              <a:t>Send targeted notifications based on geography or demographics</a:t>
            </a:r>
          </a:p>
          <a:p>
            <a:r>
              <a:rPr lang="en-US" sz="2800" dirty="0" smtClean="0"/>
              <a:t>Large scale notifications and broadcast will become part of Service Bus in CY12</a:t>
            </a:r>
            <a:endParaRPr lang="en-US" sz="2800" dirty="0"/>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7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t>Service Bus Namespace </a:t>
            </a:r>
            <a:br>
              <a:rPr lang="en-US" dirty="0" smtClean="0"/>
            </a:br>
            <a:r>
              <a:rPr lang="en-US" dirty="0" smtClean="0"/>
              <a:t>and Access Control</a:t>
            </a:r>
            <a:endParaRPr lang="en-US" dirty="0"/>
          </a:p>
        </p:txBody>
      </p:sp>
    </p:spTree>
    <p:extLst>
      <p:ext uri="{BB962C8B-B14F-4D97-AF65-F5344CB8AC3E}">
        <p14:creationId xmlns:p14="http://schemas.microsoft.com/office/powerpoint/2010/main" val="17676892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306"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smtClean="0"/>
              <a:t>Service Bus Namespace</a:t>
            </a:r>
            <a:br>
              <a:rPr lang="en-US" dirty="0" smtClean="0"/>
            </a:br>
            <a:r>
              <a:rPr lang="en-US" sz="3200" dirty="0" smtClean="0">
                <a:hlinkClick r:id="rId15"/>
              </a:rPr>
              <a:t>https://yourapp.servicebus.windows.net/foo/bar/baz</a:t>
            </a:r>
            <a:r>
              <a:rPr lang="en-US" sz="3200" dirty="0" smtClean="0"/>
              <a:t> </a:t>
            </a:r>
            <a:endParaRPr lang="en-US" sz="3200" dirty="0"/>
          </a:p>
        </p:txBody>
      </p:sp>
      <p:sp>
        <p:nvSpPr>
          <p:cNvPr id="6" name="Content Placeholder 5"/>
          <p:cNvSpPr>
            <a:spLocks noGrp="1"/>
          </p:cNvSpPr>
          <p:nvPr>
            <p:ph type="body" sz="quarter" idx="10"/>
          </p:nvPr>
        </p:nvSpPr>
        <p:spPr>
          <a:xfrm>
            <a:off x="519112" y="1902663"/>
            <a:ext cx="6032413" cy="4101123"/>
          </a:xfrm>
        </p:spPr>
        <p:txBody>
          <a:bodyPr/>
          <a:lstStyle/>
          <a:p>
            <a:r>
              <a:rPr lang="en-US" sz="2800" dirty="0" smtClean="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smtClean="0">
                <a:solidFill>
                  <a:schemeClr val="accent2">
                    <a:alpha val="99000"/>
                  </a:schemeClr>
                </a:solidFill>
              </a:rPr>
              <a:t/>
            </a:r>
            <a:br>
              <a:rPr lang="en-US" sz="2800" dirty="0" smtClean="0">
                <a:solidFill>
                  <a:schemeClr val="accent2">
                    <a:alpha val="99000"/>
                  </a:schemeClr>
                </a:solidFill>
              </a:rPr>
            </a:br>
            <a:r>
              <a:rPr lang="en-US" sz="2800" dirty="0" smtClean="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smtClean="0"/>
              <a:t>‘yourapp.servicebus.windows.net’</a:t>
            </a:r>
          </a:p>
          <a:p>
            <a:pPr marL="1588" lvl="2" indent="0">
              <a:buNone/>
            </a:pPr>
            <a:r>
              <a:rPr lang="en-US" sz="1600" dirty="0" smtClean="0"/>
              <a:t>‘yourapp-sb.accesscontrol.windows.net’</a:t>
            </a:r>
          </a:p>
          <a:p>
            <a:pPr marL="1588" lvl="2" indent="0">
              <a:buNone/>
            </a:pPr>
            <a:endParaRPr lang="en-US" sz="1600" dirty="0" smtClean="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smtClean="0"/>
              <a:t>Can‘t be deleted, system-managed signing key, uses default rule group</a:t>
            </a:r>
          </a:p>
          <a:p>
            <a:pPr lvl="1"/>
            <a:r>
              <a:rPr lang="en-US" dirty="0" smtClean="0"/>
              <a:t>Preconfigured service identity ‘owner’</a:t>
            </a:r>
          </a:p>
          <a:p>
            <a:pPr marL="1588" lvl="2" indent="0">
              <a:buNone/>
            </a:pPr>
            <a:r>
              <a:rPr lang="en-US" sz="1600" dirty="0" smtClean="0"/>
              <a:t>Can’t be deleted, configured as superuser via default rule group </a:t>
            </a:r>
          </a:p>
          <a:p>
            <a:pPr marL="1588" lvl="2" indent="0">
              <a:buNone/>
            </a:pPr>
            <a:r>
              <a:rPr lang="en-US" sz="1600" dirty="0" smtClean="0"/>
              <a:t>Tokens issued for ‘owner’ assigned ‘Listen’, ‘Send’, and ‘Manage’</a:t>
            </a:r>
            <a:endParaRPr lang="en-US" sz="1600" dirty="0"/>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4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31"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smtClean="0"/>
              <a:t>Each name/branch in </a:t>
            </a:r>
            <a:br>
              <a:rPr lang="en-US" sz="2400" dirty="0" smtClean="0"/>
            </a:br>
            <a:r>
              <a:rPr lang="en-US" sz="2400" dirty="0" smtClean="0"/>
              <a:t>the namespace can </a:t>
            </a:r>
            <a:br>
              <a:rPr lang="en-US" sz="2400" dirty="0" smtClean="0"/>
            </a:br>
            <a:r>
              <a:rPr lang="en-US" sz="2400" dirty="0" smtClean="0"/>
              <a:t>have a set of associated mappings from ‘claims’ </a:t>
            </a:r>
            <a:br>
              <a:rPr lang="en-US" sz="2400" dirty="0" smtClean="0"/>
            </a:br>
            <a:r>
              <a:rPr lang="en-US" sz="2400" dirty="0" smtClean="0"/>
              <a:t>to ‘rights’</a:t>
            </a:r>
          </a:p>
          <a:p>
            <a:r>
              <a:rPr lang="en-US" sz="2400" dirty="0" smtClean="0"/>
              <a:t>‘Claims’ are issued by identity providers federated with Access Control</a:t>
            </a:r>
          </a:p>
          <a:p>
            <a:r>
              <a:rPr lang="en-US" sz="2400" dirty="0" smtClean="0"/>
              <a:t>‘Rights’ define permissions on Service Bus entities: ‘Send’, ‘Listen’, ‘Manage’</a:t>
            </a:r>
            <a:endParaRPr lang="en-US" sz="2400" dirty="0"/>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smtClean="0">
                <a:cs typeface="Segoe UI"/>
                <a:hlinkClick r:id="rId32"/>
              </a:rPr>
              <a:t>://yourapp-sb.accesscontrol.windows.net</a:t>
            </a:r>
            <a:r>
              <a:rPr lang="en-US" sz="3200" dirty="0" smtClean="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a:t>
            </a:r>
            <a:r>
              <a:rPr lang="en-US" sz="2200" dirty="0" smtClean="0">
                <a:ln>
                  <a:solidFill>
                    <a:schemeClr val="bg1">
                      <a:alpha val="0"/>
                    </a:schemeClr>
                  </a:solidFill>
                </a:ln>
                <a:solidFill>
                  <a:schemeClr val="bg1"/>
                </a:solidFill>
                <a:hlinkClick r:id="rId33"/>
              </a:rPr>
              <a:t>://yourapp.sbwn/</a:t>
            </a:r>
            <a:r>
              <a:rPr lang="en-US" sz="2200" dirty="0" smtClean="0">
                <a:ln>
                  <a:solidFill>
                    <a:schemeClr val="bg1">
                      <a:alpha val="0"/>
                    </a:schemeClr>
                  </a:solidFill>
                </a:ln>
                <a:solidFill>
                  <a:schemeClr val="bg1"/>
                </a:solidFill>
              </a:rPr>
              <a:t> </a:t>
            </a:r>
            <a:endParaRPr lang="en-US" sz="2200" dirty="0">
              <a:ln>
                <a:solidFill>
                  <a:schemeClr val="bg1">
                    <a:alpha val="0"/>
                  </a:schemeClr>
                </a:solidFill>
              </a:ln>
              <a:solidFill>
                <a:schemeClr val="bg1"/>
              </a:solidFill>
            </a:endParaRP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a:t>
                </a:r>
                <a:r>
                  <a:rPr lang="en-US" sz="2000" i="1" dirty="0" smtClean="0">
                    <a:ln>
                      <a:solidFill>
                        <a:schemeClr val="bg1">
                          <a:alpha val="0"/>
                        </a:schemeClr>
                      </a:solidFill>
                    </a:ln>
                    <a:solidFill>
                      <a:schemeClr val="bg1"/>
                    </a:solidFill>
                    <a:hlinkClick r:id="rId34"/>
                  </a:rPr>
                  <a:t>://yourapp.sbwn/abc/ghi</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a:t>
              </a:r>
              <a:r>
                <a:rPr lang="en-US" sz="2000" i="1" dirty="0" smtClean="0">
                  <a:ln>
                    <a:solidFill>
                      <a:schemeClr val="bg1">
                        <a:alpha val="0"/>
                      </a:schemeClr>
                    </a:solidFill>
                  </a:ln>
                  <a:solidFill>
                    <a:schemeClr val="bg1"/>
                  </a:solidFill>
                  <a:hlinkClick r:id="rId35"/>
                </a:rPr>
                <a:t>://yourapp.sbwn/abc</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a:t>
            </a:r>
            <a:r>
              <a:rPr lang="en-US" dirty="0" smtClean="0">
                <a:cs typeface="Segoe UI"/>
              </a:rPr>
              <a:t>Messaging</a:t>
            </a:r>
            <a:endParaRPr lang="en-US" dirty="0">
              <a:cs typeface="Segoe UI"/>
            </a:endParaRPr>
          </a:p>
        </p:txBody>
      </p:sp>
    </p:spTree>
    <p:extLst>
      <p:ext uri="{BB962C8B-B14F-4D97-AF65-F5344CB8AC3E}">
        <p14:creationId xmlns:p14="http://schemas.microsoft.com/office/powerpoint/2010/main" val="10813145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4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32017796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5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smtClean="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a:t>
              </a:r>
              <a:r>
                <a:rPr lang="en-US" sz="3200" spc="-100" dirty="0" smtClean="0">
                  <a:solidFill>
                    <a:srgbClr val="FFFFFF">
                      <a:alpha val="99000"/>
                    </a:srgbClr>
                  </a:solidFill>
                  <a:latin typeface="Segoe UI" pitchFamily="34" charset="0"/>
                  <a:ea typeface="Segoe UI" pitchFamily="34" charset="0"/>
                  <a:cs typeface="Segoe UI" pitchFamily="34" charset="0"/>
                </a:rPr>
                <a:t>Capabilities</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8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smtClean="0"/>
              <a:t>Full WCF Programming Model</a:t>
            </a:r>
          </a:p>
          <a:p>
            <a:pPr lvl="1"/>
            <a:r>
              <a:rPr lang="en-US" dirty="0" smtClean="0"/>
              <a:t>Bindings functionally symmetric with WCF</a:t>
            </a:r>
          </a:p>
          <a:p>
            <a:pPr marL="1588" lvl="2" indent="0">
              <a:buNone/>
            </a:pPr>
            <a:r>
              <a:rPr lang="en-US" sz="1600" dirty="0" smtClean="0"/>
              <a:t>WebHttpRelayBinding (HTTP/REST)</a:t>
            </a:r>
          </a:p>
          <a:p>
            <a:pPr marL="1588" lvl="2" indent="0">
              <a:buNone/>
            </a:pPr>
            <a:r>
              <a:rPr lang="en-US" sz="1600" dirty="0" smtClean="0"/>
              <a:t>BasicHttpRelayBinding (SOAP 1.1)</a:t>
            </a:r>
          </a:p>
          <a:p>
            <a:pPr marL="1588" lvl="2" indent="0">
              <a:buNone/>
            </a:pPr>
            <a:r>
              <a:rPr lang="en-US" sz="1600" dirty="0" smtClean="0"/>
              <a:t>WS2007HttpRelayBinding (SOAP 1.2)</a:t>
            </a:r>
          </a:p>
          <a:p>
            <a:pPr marL="1588" lvl="2" indent="0">
              <a:spcAft>
                <a:spcPts val="600"/>
              </a:spcAft>
              <a:buNone/>
            </a:pPr>
            <a:r>
              <a:rPr lang="en-US" sz="1600" dirty="0" smtClean="0"/>
              <a:t>NetTcpRelayBinding (Binary transport)</a:t>
            </a:r>
          </a:p>
          <a:p>
            <a:pPr lvl="1"/>
            <a:r>
              <a:rPr lang="en-US" dirty="0" smtClean="0"/>
              <a:t>Special Service Bus Bindings</a:t>
            </a:r>
          </a:p>
          <a:p>
            <a:pPr marL="1588" lvl="2" indent="0">
              <a:buNone/>
            </a:pPr>
            <a:r>
              <a:rPr lang="en-US" sz="1600" dirty="0" smtClean="0"/>
              <a:t>NetOnewayRelayBinding (Multicast one-way)</a:t>
            </a:r>
          </a:p>
          <a:p>
            <a:pPr marL="1588" lvl="2" indent="0">
              <a:spcAft>
                <a:spcPts val="600"/>
              </a:spcAft>
              <a:buNone/>
            </a:pPr>
            <a:r>
              <a:rPr lang="en-US" sz="1600" dirty="0" smtClean="0"/>
              <a:t>NetEventRelayBinding (Multicast one-way)</a:t>
            </a:r>
          </a:p>
          <a:p>
            <a:pPr lvl="1"/>
            <a:r>
              <a:rPr lang="en-US" dirty="0" smtClean="0"/>
              <a:t>Transport binding elements for custom binding stacks</a:t>
            </a:r>
          </a:p>
          <a:p>
            <a:pPr lvl="1"/>
            <a:endParaRPr lang="en-US" dirty="0" smtClean="0"/>
          </a:p>
          <a:p>
            <a:r>
              <a:rPr lang="en-US" sz="2800" dirty="0" smtClean="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76"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19112" y="1447799"/>
            <a:ext cx="3932307" cy="3176254"/>
          </a:xfrm>
        </p:spPr>
        <p:txBody>
          <a:bodyPr/>
          <a:lstStyle/>
          <a:p>
            <a:r>
              <a:rPr lang="en-US" sz="2800" dirty="0" smtClean="0"/>
              <a:t>NetOnewayRelayBinding</a:t>
            </a:r>
          </a:p>
          <a:p>
            <a:r>
              <a:rPr lang="en-US" sz="2800" dirty="0" smtClean="0"/>
              <a:t>All TCP and HTTP listeners use one-way as internal control channel</a:t>
            </a:r>
          </a:p>
          <a:p>
            <a:r>
              <a:rPr lang="en-US" sz="2800" dirty="0" smtClean="0"/>
              <a:t>60KB message-size limit</a:t>
            </a:r>
          </a:p>
          <a:p>
            <a:r>
              <a:rPr lang="en-US" sz="2800" dirty="0" smtClean="0"/>
              <a:t>One-way only</a:t>
            </a:r>
          </a:p>
          <a:p>
            <a:r>
              <a:rPr lang="en-US" sz="2800" dirty="0" smtClean="0"/>
              <a:t>No rendezvous overhead</a:t>
            </a:r>
            <a:endParaRPr lang="en-US" sz="2800" dirty="0"/>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402"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smtClean="0">
                <a:cs typeface="Segoe UI"/>
              </a:rPr>
              <a:t>Rendezvous</a:t>
            </a:r>
            <a:br>
              <a:rPr lang="en-US" sz="4400" dirty="0" smtClean="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2</a:t>
            </a:r>
            <a:endParaRPr lang="en-US" sz="1800" dirty="0">
              <a:ln>
                <a:solidFill>
                  <a:schemeClr val="bg1">
                    <a:alpha val="0"/>
                  </a:schemeClr>
                </a:solidFill>
              </a:ln>
              <a:solidFill>
                <a:schemeClr val="bg1">
                  <a:alpha val="99000"/>
                </a:schemeClr>
              </a:solidFill>
            </a:endParaRP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1</a:t>
            </a:r>
            <a:endParaRPr lang="en-US" sz="1800" dirty="0">
              <a:ln>
                <a:solidFill>
                  <a:schemeClr val="bg1">
                    <a:alpha val="0"/>
                  </a:schemeClr>
                </a:solidFill>
              </a:ln>
              <a:solidFill>
                <a:schemeClr val="bg1">
                  <a:alpha val="99000"/>
                </a:schemeClr>
              </a:solidFill>
            </a:endParaRP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64"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smtClean="0">
                <a:latin typeface="Segoe UI Light" pitchFamily="34" charset="0"/>
              </a:rPr>
              <a:t>Relay</a:t>
            </a:r>
          </a:p>
          <a:p>
            <a:pPr marL="3175">
              <a:spcAft>
                <a:spcPts val="900"/>
              </a:spcAft>
            </a:pPr>
            <a:r>
              <a:rPr lang="en-US" sz="2400" spc="-100" dirty="0" smtClean="0">
                <a:latin typeface="Segoe UI Light" pitchFamily="34" charset="0"/>
              </a:rPr>
              <a:t>No </a:t>
            </a:r>
            <a:r>
              <a:rPr lang="en-US" sz="2400" spc="-100" dirty="0">
                <a:latin typeface="Segoe UI Light" pitchFamily="34" charset="0"/>
              </a:rPr>
              <a:t>transfer charges, lower </a:t>
            </a:r>
            <a:r>
              <a:rPr lang="en-US" sz="2400" spc="-100" dirty="0" smtClean="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a:t>
              </a:r>
              <a:r>
                <a:rPr lang="en-US" sz="1600" kern="0" dirty="0" smtClean="0">
                  <a:ln>
                    <a:solidFill>
                      <a:schemeClr val="bg1">
                        <a:alpha val="0"/>
                      </a:schemeClr>
                    </a:solidFill>
                  </a:ln>
                  <a:solidFill>
                    <a:srgbClr val="595959"/>
                  </a:solidFill>
                </a:rPr>
                <a:t>Traversal Connection</a:t>
              </a:r>
              <a:endParaRPr lang="en-US" sz="1600" kern="0" dirty="0">
                <a:ln>
                  <a:solidFill>
                    <a:schemeClr val="bg1">
                      <a:alpha val="0"/>
                    </a:schemeClr>
                  </a:solidFill>
                </a:ln>
                <a:solidFill>
                  <a:srgbClr val="595959"/>
                </a:solidFill>
              </a:endParaRP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smtClean="0">
                  <a:ln>
                    <a:solidFill>
                      <a:schemeClr val="bg1">
                        <a:alpha val="0"/>
                      </a:schemeClr>
                    </a:solidFill>
                  </a:ln>
                  <a:solidFill>
                    <a:srgbClr val="595959"/>
                  </a:solidFill>
                </a:rPr>
                <a:t>Upgrade</a:t>
              </a:r>
              <a:endParaRPr lang="en-US" sz="1200" b="1" dirty="0">
                <a:ln>
                  <a:solidFill>
                    <a:schemeClr val="bg1">
                      <a:alpha val="0"/>
                    </a:schemeClr>
                  </a:solidFill>
                </a:ln>
                <a:solidFill>
                  <a:srgbClr val="595959"/>
                </a:solidFill>
              </a:endParaRP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31"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smtClean="0">
                <a:solidFill>
                  <a:schemeClr val="bg1">
                    <a:alpha val="99000"/>
                  </a:schemeClr>
                </a:solidFill>
              </a:rPr>
              <a:t>Service</a:t>
            </a:r>
            <a:br>
              <a:rPr lang="en-US" sz="8000" dirty="0" smtClean="0">
                <a:solidFill>
                  <a:schemeClr val="bg1">
                    <a:alpha val="99000"/>
                  </a:schemeClr>
                </a:solidFill>
              </a:rPr>
            </a:br>
            <a:r>
              <a:rPr lang="en-US" sz="8000" dirty="0" smtClean="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flipV="1">
            <a:off x="7264010" y="3251518"/>
            <a:ext cx="4924815" cy="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351" y="3946693"/>
            <a:ext cx="4930166" cy="1109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7264010" y="4775781"/>
            <a:ext cx="4924815" cy="23514"/>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264010" y="6256413"/>
            <a:ext cx="4924815" cy="13206"/>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6482734" y="1708680"/>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a:t>
                </a:r>
                <a:r>
                  <a:rPr lang="en-US" sz="1400" dirty="0" smtClean="0">
                    <a:solidFill>
                      <a:schemeClr val="bg1">
                        <a:alpha val="99000"/>
                      </a:schemeClr>
                    </a:solidFill>
                    <a:latin typeface="Segoe UI" pitchFamily="34" charset="0"/>
                    <a:ea typeface="Segoe UI" pitchFamily="34" charset="0"/>
                    <a:cs typeface="Segoe UI" pitchFamily="34" charset="0"/>
                  </a:rPr>
                  <a:t>Eventing</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6" name="Group 45"/>
          <p:cNvGrpSpPr/>
          <p:nvPr/>
        </p:nvGrpSpPr>
        <p:grpSpPr>
          <a:xfrm>
            <a:off x="6148376" y="4911641"/>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2" name="Group 41"/>
          <p:cNvGrpSpPr/>
          <p:nvPr/>
        </p:nvGrpSpPr>
        <p:grpSpPr>
          <a:xfrm>
            <a:off x="6477266" y="3360661"/>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smtClean="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387733" y="2488950"/>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cxnSp>
        <p:nvCxnSpPr>
          <p:cNvPr id="68" name="Straight Connector 67"/>
          <p:cNvCxnSpPr/>
          <p:nvPr/>
        </p:nvCxnSpPr>
        <p:spPr>
          <a:xfrm>
            <a:off x="2603" y="5525001"/>
            <a:ext cx="4930166" cy="11091"/>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395687" y="4067258"/>
            <a:ext cx="4428843" cy="1367599"/>
            <a:chOff x="395687" y="4067258"/>
            <a:chExt cx="4428843" cy="1367599"/>
          </a:xfrm>
        </p:grpSpPr>
        <p:cxnSp>
          <p:nvCxnSpPr>
            <p:cNvPr id="120" name="Straight Arrow Connector 119"/>
            <p:cNvCxnSpPr>
              <a:stCxn id="81" idx="3"/>
              <a:endCxn id="84" idx="1"/>
            </p:cNvCxnSpPr>
            <p:nvPr/>
          </p:nvCxnSpPr>
          <p:spPr>
            <a:xfrm>
              <a:off x="838917" y="4392668"/>
              <a:ext cx="250589" cy="5132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95687" y="4067258"/>
              <a:ext cx="4428843" cy="1367599"/>
              <a:chOff x="395687" y="4067258"/>
              <a:chExt cx="4428843" cy="1367599"/>
            </a:xfrm>
          </p:grpSpPr>
          <p:grpSp>
            <p:nvGrpSpPr>
              <p:cNvPr id="69" name="Group 68"/>
              <p:cNvGrpSpPr/>
              <p:nvPr/>
            </p:nvGrpSpPr>
            <p:grpSpPr>
              <a:xfrm>
                <a:off x="395687" y="4067258"/>
                <a:ext cx="4428843" cy="1367599"/>
                <a:chOff x="5445520" y="1906568"/>
                <a:chExt cx="4428843" cy="1367599"/>
              </a:xfrm>
            </p:grpSpPr>
            <p:grpSp>
              <p:nvGrpSpPr>
                <p:cNvPr id="70" name="Group 69"/>
                <p:cNvGrpSpPr/>
                <p:nvPr/>
              </p:nvGrpSpPr>
              <p:grpSpPr>
                <a:xfrm>
                  <a:off x="6828556" y="1906568"/>
                  <a:ext cx="3045807" cy="1367599"/>
                  <a:chOff x="342904" y="1145539"/>
                  <a:chExt cx="3045807" cy="1367599"/>
                </a:xfrm>
              </p:grpSpPr>
              <p:sp>
                <p:nvSpPr>
                  <p:cNvPr id="118" name="TextBox 117"/>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Notification</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smtClean="0">
                        <a:solidFill>
                          <a:schemeClr val="bg1">
                            <a:alpha val="99000"/>
                          </a:schemeClr>
                        </a:solidFill>
                        <a:latin typeface="Segoe UI" pitchFamily="34" charset="0"/>
                        <a:ea typeface="Segoe UI" pitchFamily="34" charset="0"/>
                        <a:cs typeface="Segoe UI" pitchFamily="34" charset="0"/>
                      </a:rPr>
                      <a:t>Multiplatform</a:t>
                    </a:r>
                  </a:p>
                  <a:p>
                    <a:pPr>
                      <a:lnSpc>
                        <a:spcPct val="90000"/>
                      </a:lnSpc>
                      <a:spcBef>
                        <a:spcPct val="20000"/>
                      </a:spcBef>
                    </a:pPr>
                    <a:r>
                      <a:rPr lang="en-US" sz="1400" dirty="0" smtClean="0">
                        <a:solidFill>
                          <a:schemeClr val="bg1">
                            <a:alpha val="99000"/>
                          </a:schemeClr>
                        </a:solidFill>
                        <a:latin typeface="Segoe UI" pitchFamily="34" charset="0"/>
                        <a:ea typeface="Segoe UI" pitchFamily="34" charset="0"/>
                        <a:cs typeface="Segoe UI" pitchFamily="34" charset="0"/>
                      </a:rPr>
                      <a:t>Easily Scale out</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19" name="Rectangle 118"/>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smtClean="0">
                        <a:solidFill>
                          <a:schemeClr val="bg1">
                            <a:alpha val="99000"/>
                          </a:schemeClr>
                        </a:solidFill>
                        <a:ea typeface="Kozuka Gothic Pro R" pitchFamily="34" charset="-128"/>
                      </a:rPr>
                      <a:t>Push notifications to large number of mobile devices.</a:t>
                    </a:r>
                    <a:endParaRPr lang="en-US" sz="1200" dirty="0">
                      <a:solidFill>
                        <a:schemeClr val="bg1">
                          <a:alpha val="99000"/>
                        </a:schemeClr>
                      </a:solidFill>
                      <a:ea typeface="Kozuka Gothic Pro R" pitchFamily="34" charset="-128"/>
                    </a:endParaRPr>
                  </a:p>
                </p:txBody>
              </p:sp>
            </p:grpSp>
            <p:grpSp>
              <p:nvGrpSpPr>
                <p:cNvPr id="80" name="Group 79"/>
                <p:cNvGrpSpPr/>
                <p:nvPr/>
              </p:nvGrpSpPr>
              <p:grpSpPr>
                <a:xfrm>
                  <a:off x="5445520" y="2057419"/>
                  <a:ext cx="880388" cy="874420"/>
                  <a:chOff x="3846625" y="1616683"/>
                  <a:chExt cx="1653774" cy="1642564"/>
                </a:xfrm>
              </p:grpSpPr>
              <p:sp>
                <p:nvSpPr>
                  <p:cNvPr id="81" name="Isosceles Triangle 80"/>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2" name="Straight Arrow Connector 81"/>
                  <p:cNvCxnSpPr>
                    <a:endCxn id="83" idx="7"/>
                  </p:cNvCxnSpPr>
                  <p:nvPr/>
                </p:nvCxnSpPr>
                <p:spPr>
                  <a:xfrm flipH="1">
                    <a:off x="4197087" y="1944585"/>
                    <a:ext cx="482128" cy="96419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4" name="Oval 83"/>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sp>
            <p:nvSpPr>
              <p:cNvPr id="121" name="Oval 120"/>
              <p:cNvSpPr/>
              <p:nvPr/>
            </p:nvSpPr>
            <p:spPr bwMode="auto">
              <a:xfrm>
                <a:off x="727745" y="4868699"/>
                <a:ext cx="218579" cy="21857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2" name="Straight Arrow Connector 121"/>
              <p:cNvCxnSpPr>
                <a:stCxn id="81" idx="3"/>
                <a:endCxn id="121" idx="0"/>
              </p:cNvCxnSpPr>
              <p:nvPr/>
            </p:nvCxnSpPr>
            <p:spPr>
              <a:xfrm flipH="1">
                <a:off x="837035" y="4392668"/>
                <a:ext cx="1882" cy="47603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5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solidFill>
                  </a:rPr>
                  <a:t>Backpressure Feedback </a:t>
                </a:r>
                <a:endParaRPr lang="en-US" sz="1800" dirty="0">
                  <a:ln>
                    <a:solidFill>
                      <a:schemeClr val="bg1">
                        <a:alpha val="0"/>
                      </a:schemeClr>
                    </a:solidFill>
                  </a:ln>
                  <a:solidFill>
                    <a:srgbClr val="595959"/>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solidFill>
                  </a:rPr>
                  <a:t>Query Filter</a:t>
                </a:r>
                <a:endParaRPr lang="en-US" sz="1800" dirty="0">
                  <a:ln>
                    <a:solidFill>
                      <a:schemeClr val="bg1">
                        <a:alpha val="0"/>
                      </a:schemeClr>
                    </a:solidFill>
                  </a:ln>
                  <a:solidFill>
                    <a:srgbClr val="595959"/>
                  </a:solidFill>
                </a:endParaRP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80"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a:t>
            </a:r>
            <a:r>
              <a:rPr lang="en-US" dirty="0" smtClean="0">
                <a:ln>
                  <a:solidFill>
                    <a:schemeClr val="bg1">
                      <a:alpha val="0"/>
                    </a:schemeClr>
                  </a:solidFill>
                </a:ln>
                <a:solidFill>
                  <a:srgbClr val="595959"/>
                </a:solidFill>
              </a:rPr>
              <a:t>message</a:t>
            </a:r>
            <a:endParaRPr lang="en-US" dirty="0">
              <a:ln>
                <a:solidFill>
                  <a:schemeClr val="bg1">
                    <a:alpha val="0"/>
                  </a:schemeClr>
                </a:solidFill>
              </a:ln>
              <a:solidFill>
                <a:srgbClr val="595959"/>
              </a:solidFill>
            </a:endParaRP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805"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19113" y="1447799"/>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smtClean="0"/>
              <a:t>Brokered messaging properties are not SOAP headers</a:t>
            </a:r>
          </a:p>
          <a:p>
            <a:r>
              <a:rPr lang="en-US" sz="2800" dirty="0" smtClean="0"/>
              <a:t>Properties are key/value pairs that may very well carry payloads</a:t>
            </a:r>
          </a:p>
          <a:p>
            <a:r>
              <a:rPr lang="en-US" sz="2800" dirty="0" smtClean="0"/>
              <a:t>It’s not uncommon to have messages with empty message bodies</a:t>
            </a:r>
          </a:p>
          <a:p>
            <a:r>
              <a:rPr lang="en-US" sz="2800" dirty="0" smtClean="0"/>
              <a:t>Message bodies are useful for a single opaque payload not exposed to the broker (e.g. encrypted content)</a:t>
            </a:r>
            <a:endParaRPr lang="en-US" sz="2800" dirty="0"/>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r>
              <a:rPr lang="en-US" sz="2000" dirty="0" smtClean="0">
                <a:gradFill>
                  <a:gsLst>
                    <a:gs pos="0">
                      <a:srgbClr val="FFFFFF"/>
                    </a:gs>
                    <a:gs pos="100000">
                      <a:srgbClr val="FFFFFF"/>
                    </a:gs>
                  </a:gsLst>
                  <a:lin ang="5400000" scaled="0"/>
                </a:gradFill>
                <a:latin typeface="+mj-lt"/>
              </a:rPr>
              <a:t>.</a:t>
            </a:r>
            <a:endParaRPr lang="en-US" sz="2000" dirty="0">
              <a:gradFill>
                <a:gsLst>
                  <a:gs pos="0">
                    <a:srgbClr val="FFFFFF"/>
                  </a:gs>
                  <a:gs pos="100000">
                    <a:srgbClr val="FFFFFF"/>
                  </a:gs>
                </a:gsLst>
                <a:lin ang="5400000" scaled="0"/>
              </a:gradFill>
              <a:latin typeface="+mj-lt"/>
            </a:endParaRP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to </a:t>
            </a:r>
            <a:r>
              <a:rPr lang="en-US" sz="2000" dirty="0">
                <a:gradFill>
                  <a:gsLst>
                    <a:gs pos="0">
                      <a:srgbClr val="FFFFFF"/>
                    </a:gs>
                    <a:gs pos="100000">
                      <a:srgbClr val="FFFFFF"/>
                    </a:gs>
                  </a:gsLst>
                  <a:lin ang="5400000" scaled="0"/>
                </a:gradFill>
                <a:latin typeface="+mj-lt"/>
              </a:rPr>
              <a:t>determine whether more receivers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are </a:t>
            </a:r>
            <a:r>
              <a:rPr lang="en-US" sz="2000" dirty="0">
                <a:gradFill>
                  <a:gsLst>
                    <a:gs pos="0">
                      <a:srgbClr val="FFFFFF"/>
                    </a:gs>
                    <a:gs pos="100000">
                      <a:srgbClr val="FFFFFF"/>
                    </a:gs>
                  </a:gsLst>
                  <a:lin ang="5400000" scaled="0"/>
                </a:gradFill>
                <a:latin typeface="+mj-lt"/>
              </a:rPr>
              <a:t>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smtClean="0">
                  <a:ln>
                    <a:solidFill>
                      <a:schemeClr val="bg1">
                        <a:alpha val="0"/>
                      </a:schemeClr>
                    </a:solidFill>
                  </a:ln>
                  <a:solidFill>
                    <a:srgbClr val="595959">
                      <a:alpha val="99000"/>
                    </a:srgbClr>
                  </a:solidFill>
                  <a:latin typeface="Segoe UI Light" pitchFamily="34" charset="0"/>
                </a:rPr>
                <a:t>Topic</a:t>
              </a:r>
              <a:endParaRPr lang="en-US" sz="3600" dirty="0">
                <a:ln>
                  <a:solidFill>
                    <a:schemeClr val="bg1">
                      <a:alpha val="0"/>
                    </a:schemeClr>
                  </a:solidFill>
                </a:ln>
                <a:solidFill>
                  <a:srgbClr val="595959">
                    <a:alpha val="99000"/>
                  </a:srgbClr>
                </a:solidFill>
                <a:latin typeface="Segoe UI Light" pitchFamily="34" charset="0"/>
              </a:endParaRP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smtClean="0">
                  <a:ln>
                    <a:solidFill>
                      <a:schemeClr val="bg1">
                        <a:alpha val="0"/>
                      </a:schemeClr>
                    </a:solidFill>
                  </a:ln>
                  <a:solidFill>
                    <a:srgbClr val="595959">
                      <a:alpha val="99000"/>
                    </a:srgbClr>
                  </a:solidFill>
                  <a:latin typeface="+mj-lt"/>
                </a:rPr>
                <a:t>Sub</a:t>
              </a:r>
              <a:endParaRPr lang="en-US" sz="1600" dirty="0">
                <a:ln>
                  <a:solidFill>
                    <a:schemeClr val="bg1">
                      <a:alpha val="0"/>
                    </a:schemeClr>
                  </a:solidFill>
                </a:ln>
                <a:solidFill>
                  <a:srgbClr val="595959">
                    <a:alpha val="99000"/>
                  </a:srgbClr>
                </a:solidFill>
                <a:latin typeface="+mj-lt"/>
              </a:endParaRP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smtClean="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2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8821170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7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Messaging API Hello World!</a:t>
            </a:r>
            <a:endParaRPr lang="en-US" dirty="0">
              <a:cs typeface="Segoe UI"/>
            </a:endParaRPr>
          </a:p>
        </p:txBody>
      </p:sp>
      <p:sp>
        <p:nvSpPr>
          <p:cNvPr id="4" name="Text Placeholder 3"/>
          <p:cNvSpPr>
            <a:spLocks noGrp="1"/>
          </p:cNvSpPr>
          <p:nvPr>
            <p:ph type="body" sz="quarter" idx="10"/>
            <p:custDataLst>
              <p:tags r:id="rId4"/>
            </p:custDataLst>
          </p:nvPr>
        </p:nvSpPr>
        <p:spPr>
          <a:xfrm>
            <a:off x="519114" y="1447796"/>
            <a:ext cx="11149012" cy="3490186"/>
          </a:xfrm>
        </p:spPr>
        <p:txBody>
          <a:bodyPr/>
          <a:lstStyle/>
          <a:p>
            <a:endParaRPr lang="en-US" sz="1800" dirty="0" smtClean="0"/>
          </a:p>
          <a:p>
            <a:endParaRPr lang="en-US" sz="1800" dirty="0"/>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err="1"/>
              <a:t>nsm</a:t>
            </a:r>
            <a:r>
              <a:rPr lang="en-US" sz="1800" dirty="0"/>
              <a:t> = </a:t>
            </a:r>
            <a:r>
              <a:rPr lang="en-US" sz="1800" dirty="0" err="1">
                <a:solidFill>
                  <a:srgbClr val="00B0F0"/>
                </a:solidFill>
              </a:rPr>
              <a:t>NamespaceManager</a:t>
            </a:r>
            <a:r>
              <a:rPr lang="en-US" sz="1800" dirty="0" err="1"/>
              <a:t>.Create</a:t>
            </a:r>
            <a:r>
              <a:rPr lang="en-US" sz="1800" dirty="0"/>
              <a:t>();</a:t>
            </a:r>
          </a:p>
          <a:p>
            <a:r>
              <a:rPr lang="en-US" sz="1800" dirty="0" err="1" smtClean="0"/>
              <a:t>nsm.CreateQueue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endParaRPr lang="en-US" sz="1800" dirty="0" smtClean="0">
              <a:latin typeface="Consolas" pitchFamily="49" charset="0"/>
              <a:cs typeface="Consolas" pitchFamily="49" charset="0"/>
              <a:sym typeface="Segoe UI"/>
            </a:endParaRP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pPr marL="0" indent="0">
              <a:buNone/>
            </a:pPr>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client = </a:t>
            </a:r>
            <a:r>
              <a:rPr lang="en-US" sz="1800" dirty="0" err="1">
                <a:solidFill>
                  <a:srgbClr val="00B0F0"/>
                </a:solidFill>
              </a:rPr>
              <a:t>QueueClient</a:t>
            </a:r>
            <a:r>
              <a:rPr lang="en-US" sz="1800" dirty="0" err="1"/>
              <a:t>.Create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p>
          <a:p>
            <a:r>
              <a:rPr lang="en-US" sz="1800" dirty="0" err="1" smtClean="0"/>
              <a:t>client.Send</a:t>
            </a:r>
            <a:r>
              <a:rPr lang="en-US" sz="1800" dirty="0" smtClean="0"/>
              <a:t>(new </a:t>
            </a:r>
            <a:r>
              <a:rPr lang="en-US" sz="1800" dirty="0" err="1">
                <a:solidFill>
                  <a:srgbClr val="00B0F0"/>
                </a:solidFill>
              </a:rPr>
              <a:t>BrokeredMessage</a:t>
            </a:r>
            <a:r>
              <a:rPr lang="en-US" sz="1800" dirty="0"/>
              <a:t> { Properties = </a:t>
            </a:r>
            <a:r>
              <a:rPr lang="en-US" sz="1800" dirty="0" smtClean="0"/>
              <a:t>{{ </a:t>
            </a:r>
            <a:r>
              <a:rPr lang="en-US" sz="1800" dirty="0">
                <a:solidFill>
                  <a:srgbClr val="C00000"/>
                </a:solidFill>
              </a:rPr>
              <a:t>"Greeting"</a:t>
            </a:r>
            <a:r>
              <a:rPr lang="en-US" sz="1800" dirty="0"/>
              <a:t>, </a:t>
            </a:r>
            <a:r>
              <a:rPr lang="en-US" sz="1800" dirty="0">
                <a:solidFill>
                  <a:srgbClr val="C00000"/>
                </a:solidFill>
              </a:rPr>
              <a:t>"Hello World!"</a:t>
            </a:r>
            <a:r>
              <a:rPr lang="en-US" sz="1800" dirty="0"/>
              <a:t> </a:t>
            </a:r>
            <a:r>
              <a:rPr lang="en-US" sz="1800" dirty="0" smtClean="0"/>
              <a:t>}}});</a:t>
            </a: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endParaRPr lang="en-US" sz="1800" dirty="0">
              <a:solidFill>
                <a:schemeClr val="accent6"/>
              </a:solidFill>
              <a:sym typeface="Segoe UI"/>
            </a:endParaRPr>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m = </a:t>
            </a:r>
            <a:r>
              <a:rPr lang="en-US" sz="1800" dirty="0" err="1"/>
              <a:t>client.Receive</a:t>
            </a:r>
            <a:r>
              <a:rPr lang="en-US" sz="1800" dirty="0"/>
              <a:t>();</a:t>
            </a:r>
          </a:p>
          <a:p>
            <a:r>
              <a:rPr lang="en-US" sz="1800" dirty="0" err="1" smtClean="0">
                <a:solidFill>
                  <a:srgbClr val="00B0F0"/>
                </a:solidFill>
              </a:rPr>
              <a:t>Console</a:t>
            </a:r>
            <a:r>
              <a:rPr lang="en-US" sz="1800" dirty="0" err="1" smtClean="0"/>
              <a:t>.WriteLine</a:t>
            </a:r>
            <a:r>
              <a:rPr lang="en-US" sz="1800" dirty="0" smtClean="0"/>
              <a:t>(</a:t>
            </a:r>
            <a:r>
              <a:rPr lang="en-US" sz="1800" dirty="0" err="1" smtClean="0"/>
              <a:t>m.Properties</a:t>
            </a:r>
            <a:r>
              <a:rPr lang="en-US" sz="1800" dirty="0"/>
              <a:t>[</a:t>
            </a:r>
            <a:r>
              <a:rPr lang="en-US" sz="1800" dirty="0">
                <a:solidFill>
                  <a:srgbClr val="C00000"/>
                </a:solidFill>
              </a:rPr>
              <a:t>"Greeting"</a:t>
            </a:r>
            <a:r>
              <a:rPr lang="en-US" sz="1800" dirty="0"/>
              <a:t>]);</a:t>
            </a:r>
            <a:endParaRPr lang="en-US" sz="1800" dirty="0">
              <a:latin typeface="Consolas" pitchFamily="49" charset="0"/>
              <a:cs typeface="Consolas" pitchFamily="49" charset="0"/>
              <a:sym typeface="Segoe UI"/>
            </a:endParaRPr>
          </a:p>
        </p:txBody>
      </p:sp>
      <p:cxnSp>
        <p:nvCxnSpPr>
          <p:cNvPr id="6" name="Straight Connector 5"/>
          <p:cNvCxnSpPr/>
          <p:nvPr/>
        </p:nvCxnSpPr>
        <p:spPr>
          <a:xfrm>
            <a:off x="533889" y="2805259"/>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3889" y="3913644"/>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1935516"/>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09843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4302908"/>
            <a:ext cx="331822" cy="738664"/>
          </a:xfrm>
          <a:prstGeom prst="rect">
            <a:avLst/>
          </a:prstGeom>
          <a:noFill/>
        </p:spPr>
        <p:txBody>
          <a:bodyPr wrap="none" lIns="0" tIns="0" rIns="0" bIns="0" rtlCol="0">
            <a:spAutoFit/>
          </a:bodyPr>
          <a:lstStyle/>
          <a:p>
            <a:pPr algn="ctr"/>
            <a:r>
              <a:rPr lang="en-US" sz="4800" dirty="0" smtClean="0">
                <a:ln>
                  <a:solidFill>
                    <a:schemeClr val="bg1">
                      <a:alpha val="0"/>
                    </a:schemeClr>
                  </a:solidFill>
                </a:ln>
                <a:solidFill>
                  <a:schemeClr val="accent2">
                    <a:alpha val="99000"/>
                  </a:schemeClr>
                </a:solidFill>
              </a:rPr>
              <a:t>3</a:t>
            </a:r>
          </a:p>
        </p:txBody>
      </p:sp>
      <p:sp>
        <p:nvSpPr>
          <p:cNvPr id="5" name="TextBox 4"/>
          <p:cNvSpPr txBox="1"/>
          <p:nvPr/>
        </p:nvSpPr>
        <p:spPr>
          <a:xfrm>
            <a:off x="533888" y="5424055"/>
            <a:ext cx="11155681" cy="1077218"/>
          </a:xfrm>
          <a:prstGeom prst="rect">
            <a:avLst/>
          </a:prstGeom>
          <a:noFill/>
        </p:spPr>
        <p:txBody>
          <a:bodyPr wrap="square" lIns="0" tIns="0" rIns="0" bIns="0" rtlCol="0">
            <a:spAutoFit/>
          </a:bodyPr>
          <a:lstStyle/>
          <a:p>
            <a:r>
              <a:rPr lang="en-US" sz="1400" dirty="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&lt;</a:t>
            </a:r>
            <a:r>
              <a:rPr lang="en-US" sz="1400" dirty="0">
                <a:solidFill>
                  <a:srgbClr val="C00000"/>
                </a:solidFill>
                <a:latin typeface="Courier New" pitchFamily="49" charset="0"/>
                <a:cs typeface="Courier New" pitchFamily="49" charset="0"/>
              </a:rPr>
              <a:t>add</a:t>
            </a:r>
            <a:r>
              <a:rPr lang="en-US" sz="1400" dirty="0">
                <a:latin typeface="Courier New" pitchFamily="49" charset="0"/>
                <a:cs typeface="Courier New" pitchFamily="49" charset="0"/>
              </a:rPr>
              <a:t> </a:t>
            </a:r>
            <a:r>
              <a:rPr lang="en-US" sz="1400" dirty="0">
                <a:solidFill>
                  <a:srgbClr val="FF0000"/>
                </a:solidFill>
                <a:latin typeface="Courier New" pitchFamily="49" charset="0"/>
                <a:cs typeface="Courier New" pitchFamily="49" charset="0"/>
              </a:rPr>
              <a:t>key</a:t>
            </a:r>
            <a:r>
              <a:rPr lang="en-US" sz="1400" dirty="0">
                <a:latin typeface="Courier New" pitchFamily="49" charset="0"/>
                <a:cs typeface="Courier New" pitchFamily="49" charset="0"/>
              </a:rPr>
              <a:t>="</a:t>
            </a:r>
            <a:r>
              <a:rPr lang="en-US" sz="1400" dirty="0" err="1">
                <a:solidFill>
                  <a:srgbClr val="0000FF"/>
                </a:solidFill>
                <a:latin typeface="Courier New" pitchFamily="49" charset="0"/>
                <a:cs typeface="Courier New" pitchFamily="49" charset="0"/>
              </a:rPr>
              <a:t>Microsoft.ServiceBus.ConnectionString</a:t>
            </a:r>
            <a:r>
              <a:rPr lang="en-US" sz="1400" dirty="0">
                <a:latin typeface="Courier New" pitchFamily="49" charset="0"/>
                <a:cs typeface="Courier New" pitchFamily="49" charset="0"/>
              </a:rPr>
              <a:t>" </a:t>
            </a:r>
            <a:endParaRPr lang="en-US" sz="1400" dirty="0" smtClean="0">
              <a:latin typeface="Courier New" pitchFamily="49" charset="0"/>
              <a:cs typeface="Courier New" pitchFamily="49" charset="0"/>
            </a:endParaRPr>
          </a:p>
          <a:p>
            <a:r>
              <a:rPr lang="en-US" sz="1400" dirty="0">
                <a:solidFill>
                  <a:srgbClr val="FF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        value</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Endpoint=sb://</a:t>
            </a:r>
            <a:r>
              <a:rPr lang="en-US" sz="1400" b="1" dirty="0">
                <a:solidFill>
                  <a:srgbClr val="0000FF"/>
                </a:solidFill>
                <a:latin typeface="Courier New" pitchFamily="49" charset="0"/>
                <a:cs typeface="Courier New" pitchFamily="49" charset="0"/>
              </a:rPr>
              <a:t>[</a:t>
            </a:r>
            <a:r>
              <a:rPr lang="en-US" sz="1400" b="1" dirty="0" smtClean="0">
                <a:solidFill>
                  <a:srgbClr val="0000FF"/>
                </a:solidFill>
                <a:latin typeface="Courier New" pitchFamily="49" charset="0"/>
                <a:cs typeface="Courier New" pitchFamily="49" charset="0"/>
              </a:rPr>
              <a:t>your namespace</a:t>
            </a:r>
            <a:r>
              <a:rPr lang="en-US" sz="1400" b="1" dirty="0">
                <a:solidFill>
                  <a:srgbClr val="0000FF"/>
                </a:solidFill>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.servicebus.windows.net</a:t>
            </a:r>
            <a:r>
              <a:rPr lang="en-US" sz="1400" dirty="0" smtClean="0">
                <a:solidFill>
                  <a:srgbClr val="0000FF"/>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a:t>
            </a:r>
            <a:r>
              <a:rPr lang="en-US" sz="1400" dirty="0" smtClean="0">
                <a:solidFill>
                  <a:srgbClr val="0000FF"/>
                </a:solidFill>
                <a:latin typeface="Courier New" pitchFamily="49" charset="0"/>
                <a:cs typeface="Courier New" pitchFamily="49" charset="0"/>
              </a:rPr>
              <a:t>               </a:t>
            </a:r>
            <a:r>
              <a:rPr lang="en-US" sz="1400" dirty="0" err="1" smtClean="0">
                <a:solidFill>
                  <a:srgbClr val="0000FF"/>
                </a:solidFill>
                <a:latin typeface="Courier New" pitchFamily="49" charset="0"/>
                <a:cs typeface="Courier New" pitchFamily="49" charset="0"/>
              </a:rPr>
              <a:t>SharedSecretIssuer</a:t>
            </a:r>
            <a:r>
              <a:rPr lang="en-US" sz="1400" dirty="0" smtClean="0">
                <a:solidFill>
                  <a:srgbClr val="0000FF"/>
                </a:solidFill>
                <a:latin typeface="Courier New" pitchFamily="49" charset="0"/>
                <a:cs typeface="Courier New" pitchFamily="49" charset="0"/>
              </a:rPr>
              <a:t>=</a:t>
            </a:r>
            <a:r>
              <a:rPr lang="en-US" sz="1400" dirty="0" err="1" smtClean="0">
                <a:solidFill>
                  <a:srgbClr val="0000FF"/>
                </a:solidFill>
                <a:latin typeface="Courier New" pitchFamily="49" charset="0"/>
                <a:cs typeface="Courier New" pitchFamily="49" charset="0"/>
              </a:rPr>
              <a:t>owner;SharedSecretValue</a:t>
            </a:r>
            <a:r>
              <a:rPr lang="en-US" sz="1400" dirty="0">
                <a:solidFill>
                  <a:srgbClr val="0000FF"/>
                </a:solidFill>
                <a:latin typeface="Courier New" pitchFamily="49" charset="0"/>
                <a:cs typeface="Courier New" pitchFamily="49" charset="0"/>
              </a:rPr>
              <a:t>=</a:t>
            </a:r>
            <a:r>
              <a:rPr lang="en-US" sz="1400" b="1" dirty="0">
                <a:solidFill>
                  <a:srgbClr val="0000FF"/>
                </a:solidFill>
                <a:latin typeface="Courier New" pitchFamily="49" charset="0"/>
                <a:cs typeface="Courier New" pitchFamily="49" charset="0"/>
              </a:rPr>
              <a:t>[your secret]</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/&gt;</a:t>
            </a:r>
          </a:p>
          <a:p>
            <a:r>
              <a:rPr lang="en-US" sz="1400" dirty="0" smtClean="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endParaRPr lang="en-US" sz="1400" dirty="0" smtClean="0">
              <a:solidFill>
                <a:srgbClr val="0000FF"/>
              </a:solidFill>
              <a:latin typeface="Courier New" pitchFamily="49" charset="0"/>
              <a:cs typeface="Courier New" pitchFamily="49" charset="0"/>
            </a:endParaRPr>
          </a:p>
        </p:txBody>
      </p:sp>
      <p:cxnSp>
        <p:nvCxnSpPr>
          <p:cNvPr id="11" name="Straight Connector 10"/>
          <p:cNvCxnSpPr/>
          <p:nvPr/>
        </p:nvCxnSpPr>
        <p:spPr>
          <a:xfrm>
            <a:off x="533889" y="5094753"/>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760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Why Service Bus?</a:t>
            </a:r>
            <a:endParaRPr lang="en-US" dirty="0"/>
          </a:p>
        </p:txBody>
      </p:sp>
    </p:spTree>
    <p:extLst>
      <p:ext uri="{BB962C8B-B14F-4D97-AF65-F5344CB8AC3E}">
        <p14:creationId xmlns:p14="http://schemas.microsoft.com/office/powerpoint/2010/main" val="203898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55682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Tooling improvements</a:t>
            </a:r>
            <a:endParaRPr lang="en-US" dirty="0"/>
          </a:p>
        </p:txBody>
      </p:sp>
      <p:sp>
        <p:nvSpPr>
          <p:cNvPr id="5" name="Text Placeholder 4"/>
          <p:cNvSpPr>
            <a:spLocks noGrp="1"/>
          </p:cNvSpPr>
          <p:nvPr>
            <p:ph type="body" sz="quarter" idx="10"/>
            <p:custDataLst>
              <p:tags r:id="rId4"/>
            </p:custDataLst>
          </p:nvPr>
        </p:nvSpPr>
        <p:spPr>
          <a:xfrm>
            <a:off x="519112" y="1447799"/>
            <a:ext cx="11149013" cy="2885405"/>
          </a:xfrm>
        </p:spPr>
        <p:txBody>
          <a:bodyPr/>
          <a:lstStyle/>
          <a:p>
            <a:r>
              <a:rPr lang="en-US" dirty="0" smtClean="0">
                <a:solidFill>
                  <a:schemeClr val="accent2">
                    <a:alpha val="99000"/>
                  </a:schemeClr>
                </a:solidFill>
                <a:latin typeface="Segoe UI Light" pitchFamily="34" charset="0"/>
              </a:rPr>
              <a:t>Server explorer </a:t>
            </a:r>
          </a:p>
          <a:p>
            <a:pPr lvl="1"/>
            <a:r>
              <a:rPr lang="en-US" dirty="0" smtClean="0">
                <a:latin typeface="Consolas" pitchFamily="49" charset="0"/>
                <a:cs typeface="Consolas" pitchFamily="49" charset="0"/>
                <a:sym typeface="Segoe UI"/>
              </a:rPr>
              <a:t>Create queues/topics</a:t>
            </a:r>
          </a:p>
          <a:p>
            <a:pPr lvl="1"/>
            <a:r>
              <a:rPr lang="en-US" dirty="0" smtClean="0">
                <a:sym typeface="Segoe UI"/>
              </a:rPr>
              <a:t>Examine queue/topic properties</a:t>
            </a:r>
            <a:endParaRPr lang="en-US" dirty="0" smtClean="0">
              <a:latin typeface="Consolas" pitchFamily="49" charset="0"/>
              <a:cs typeface="Consolas" pitchFamily="49" charset="0"/>
              <a:sym typeface="Segoe UI"/>
            </a:endParaRPr>
          </a:p>
          <a:p>
            <a:pPr lvl="1"/>
            <a:r>
              <a:rPr lang="en-US" dirty="0" smtClean="0">
                <a:latin typeface="Consolas" pitchFamily="49" charset="0"/>
                <a:cs typeface="Consolas" pitchFamily="49" charset="0"/>
                <a:sym typeface="Segoe UI"/>
              </a:rPr>
              <a:t>Send test message</a:t>
            </a:r>
          </a:p>
          <a:p>
            <a:pPr lvl="1"/>
            <a:r>
              <a:rPr lang="en-US" dirty="0" smtClean="0">
                <a:sym typeface="Segoe UI"/>
              </a:rPr>
              <a:t>Receive message</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Role template</a:t>
            </a:r>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6728382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4881137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9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a:t>
            </a:r>
            <a:endParaRPr lang="en-US" dirty="0"/>
          </a:p>
        </p:txBody>
      </p:sp>
      <p:sp>
        <p:nvSpPr>
          <p:cNvPr id="5" name="Text Placeholder 4"/>
          <p:cNvSpPr>
            <a:spLocks noGrp="1"/>
          </p:cNvSpPr>
          <p:nvPr>
            <p:ph type="body" sz="quarter" idx="10"/>
            <p:custDataLst>
              <p:tags r:id="rId4"/>
            </p:custDataLst>
          </p:nvPr>
        </p:nvSpPr>
        <p:spPr>
          <a:xfrm>
            <a:off x="519112" y="1447799"/>
            <a:ext cx="11149013" cy="6971139"/>
          </a:xfrm>
        </p:spPr>
        <p:txBody>
          <a:bodyPr/>
          <a:lstStyle/>
          <a:p>
            <a:r>
              <a:rPr lang="en-US" dirty="0" smtClean="0">
                <a:solidFill>
                  <a:schemeClr val="accent2">
                    <a:alpha val="99000"/>
                  </a:schemeClr>
                </a:solidFill>
                <a:latin typeface="Segoe UI Light" pitchFamily="34" charset="0"/>
              </a:rPr>
              <a:t>Client </a:t>
            </a:r>
            <a:r>
              <a:rPr lang="en-US" smtClean="0">
                <a:solidFill>
                  <a:schemeClr val="accent2">
                    <a:alpha val="99000"/>
                  </a:schemeClr>
                </a:solidFill>
                <a:latin typeface="Segoe UI Light" pitchFamily="34" charset="0"/>
              </a:rPr>
              <a:t>object lifecycle </a:t>
            </a:r>
            <a:r>
              <a:rPr lang="en-US" dirty="0" smtClean="0">
                <a:solidFill>
                  <a:schemeClr val="accent2">
                    <a:alpha val="99000"/>
                  </a:schemeClr>
                </a:solidFill>
                <a:latin typeface="Segoe UI Light" pitchFamily="34" charset="0"/>
              </a:rPr>
              <a:t>management</a:t>
            </a:r>
          </a:p>
          <a:p>
            <a:pPr marL="346075" lvl="1" indent="-342900">
              <a:buFont typeface="Arial" pitchFamily="34" charset="0"/>
              <a:buChar char="•"/>
            </a:pPr>
            <a:r>
              <a:rPr lang="en-US" dirty="0" smtClean="0">
                <a:sym typeface="Segoe UI"/>
              </a:rPr>
              <a:t>Cache </a:t>
            </a:r>
            <a:r>
              <a:rPr lang="en-US" dirty="0" err="1" smtClean="0">
                <a:latin typeface="Consolas" pitchFamily="49" charset="0"/>
                <a:cs typeface="Consolas" pitchFamily="49" charset="0"/>
                <a:sym typeface="Segoe UI"/>
              </a:rPr>
              <a:t>QueueClient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SubscriptionClient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TopicClient</a:t>
            </a:r>
            <a:endParaRPr lang="en-US" dirty="0" smtClean="0">
              <a:latin typeface="Consolas" pitchFamily="49" charset="0"/>
              <a:cs typeface="Consolas" pitchFamily="49" charset="0"/>
              <a:sym typeface="Segoe UI"/>
            </a:endParaRPr>
          </a:p>
          <a:p>
            <a:pPr marL="346075" lvl="1" indent="-342900">
              <a:buFont typeface="Arial" pitchFamily="34" charset="0"/>
              <a:buChar char="•"/>
            </a:pPr>
            <a:r>
              <a:rPr lang="en-US" dirty="0" smtClean="0">
                <a:sym typeface="Segoe UI"/>
              </a:rPr>
              <a:t>Close clients when no longer needed. Close() method may throw an exception. Wrap it with try/catch.</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Handling transient errors</a:t>
            </a:r>
          </a:p>
          <a:p>
            <a:pPr marL="346075" lvl="1" indent="-342900">
              <a:spcAft>
                <a:spcPts val="900"/>
              </a:spcAft>
              <a:buFont typeface="Arial" pitchFamily="34" charset="0"/>
              <a:buChar char="•"/>
            </a:pPr>
            <a:r>
              <a:rPr lang="en-US" dirty="0" smtClean="0">
                <a:sym typeface="Segoe UI"/>
              </a:rPr>
              <a:t>Implement consistent retry pattern</a:t>
            </a:r>
          </a:p>
          <a:p>
            <a:pPr marL="346075" lvl="1" indent="-342900">
              <a:spcAft>
                <a:spcPts val="900"/>
              </a:spcAft>
              <a:buFont typeface="Arial" pitchFamily="34" charset="0"/>
              <a:buChar char="•"/>
            </a:pPr>
            <a:r>
              <a:rPr lang="en-US" dirty="0" smtClean="0">
                <a:sym typeface="Segoe UI"/>
              </a:rPr>
              <a:t>Consider </a:t>
            </a:r>
            <a:r>
              <a:rPr lang="en-US" dirty="0" smtClean="0"/>
              <a:t>Transient </a:t>
            </a:r>
            <a:r>
              <a:rPr lang="en-US" dirty="0"/>
              <a:t>Fault Handling </a:t>
            </a:r>
            <a:r>
              <a:rPr lang="en-US" dirty="0" smtClean="0"/>
              <a:t>Framework</a:t>
            </a:r>
          </a:p>
          <a:p>
            <a:pPr lvl="1">
              <a:spcAft>
                <a:spcPts val="900"/>
              </a:spcAft>
            </a:pPr>
            <a:r>
              <a:rPr lang="en-US" sz="4000" dirty="0" smtClean="0">
                <a:solidFill>
                  <a:schemeClr val="accent2">
                    <a:alpha val="99000"/>
                  </a:schemeClr>
                </a:solidFill>
                <a:latin typeface="Segoe UI Light" pitchFamily="34" charset="0"/>
                <a:cs typeface="Segoe UI Light" pitchFamily="34" charset="0"/>
              </a:rPr>
              <a:t>Reliable message handling (</a:t>
            </a:r>
            <a:r>
              <a:rPr lang="en-US" sz="4000" dirty="0" err="1" smtClean="0">
                <a:solidFill>
                  <a:schemeClr val="accent2">
                    <a:alpha val="99000"/>
                  </a:schemeClr>
                </a:solidFill>
                <a:latin typeface="Segoe UI Light" pitchFamily="34" charset="0"/>
                <a:cs typeface="Segoe UI Light" pitchFamily="34" charset="0"/>
              </a:rPr>
              <a:t>Peeklock</a:t>
            </a:r>
            <a:r>
              <a:rPr lang="en-US" sz="4000" dirty="0" smtClean="0">
                <a:solidFill>
                  <a:schemeClr val="accent2">
                    <a:alpha val="99000"/>
                  </a:schemeClr>
                </a:solidFill>
                <a:latin typeface="Segoe UI Light" pitchFamily="34" charset="0"/>
                <a:cs typeface="Segoe UI Light" pitchFamily="34" charset="0"/>
              </a:rPr>
              <a:t>)</a:t>
            </a:r>
          </a:p>
          <a:p>
            <a:pPr marL="346075" lvl="1" indent="-342900">
              <a:spcAft>
                <a:spcPts val="900"/>
              </a:spcAft>
              <a:buFont typeface="Arial" pitchFamily="34" charset="0"/>
              <a:buChar char="•"/>
            </a:pPr>
            <a:r>
              <a:rPr lang="en-US" dirty="0" smtClean="0">
                <a:sym typeface="Segoe UI"/>
              </a:rPr>
              <a:t>Always finalize successfully processed message by calling Complete()</a:t>
            </a:r>
          </a:p>
          <a:p>
            <a:pPr marL="346075" lvl="1" indent="-342900">
              <a:spcAft>
                <a:spcPts val="900"/>
              </a:spcAft>
              <a:buFont typeface="Arial" pitchFamily="34" charset="0"/>
              <a:buChar char="•"/>
            </a:pPr>
            <a:r>
              <a:rPr lang="en-US" dirty="0" smtClean="0">
                <a:sym typeface="Segoe UI"/>
              </a:rPr>
              <a:t>Always abandon unprocessed message by calling Abandon()</a:t>
            </a:r>
          </a:p>
          <a:p>
            <a:pPr marL="346075" lvl="1" indent="-342900">
              <a:spcAft>
                <a:spcPts val="900"/>
              </a:spcAft>
              <a:buFont typeface="Arial" pitchFamily="34" charset="0"/>
              <a:buChar char="•"/>
            </a:pPr>
            <a:r>
              <a:rPr lang="en-US" dirty="0" smtClean="0">
                <a:sym typeface="Segoe UI"/>
              </a:rPr>
              <a:t>Ensure message is processed within designated lock period</a:t>
            </a:r>
            <a:endParaRPr lang="en-US" dirty="0">
              <a:sym typeface="Segoe UI"/>
            </a:endParaRPr>
          </a:p>
          <a:p>
            <a:pPr lvl="1">
              <a:spcAft>
                <a:spcPts val="900"/>
              </a:spcAft>
            </a:pPr>
            <a:endParaRPr lang="en-US" sz="4000" dirty="0">
              <a:solidFill>
                <a:schemeClr val="accent2">
                  <a:alpha val="99000"/>
                </a:schemeClr>
              </a:solidFill>
              <a:latin typeface="Segoe UI Light" pitchFamily="34" charset="0"/>
              <a:cs typeface="Segoe UI Light" pitchFamily="34" charset="0"/>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4672994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675888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1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 (cont.)</a:t>
            </a:r>
            <a:endParaRPr lang="en-US" dirty="0"/>
          </a:p>
        </p:txBody>
      </p:sp>
      <p:sp>
        <p:nvSpPr>
          <p:cNvPr id="5" name="Text Placeholder 4"/>
          <p:cNvSpPr>
            <a:spLocks noGrp="1"/>
          </p:cNvSpPr>
          <p:nvPr>
            <p:ph type="body" sz="quarter" idx="10"/>
            <p:custDataLst>
              <p:tags r:id="rId4"/>
            </p:custDataLst>
          </p:nvPr>
        </p:nvSpPr>
        <p:spPr>
          <a:xfrm>
            <a:off x="519112" y="1447799"/>
            <a:ext cx="11149013" cy="4939814"/>
          </a:xfrm>
        </p:spPr>
        <p:txBody>
          <a:bodyPr/>
          <a:lstStyle/>
          <a:p>
            <a:r>
              <a:rPr lang="en-US" dirty="0" smtClean="0">
                <a:solidFill>
                  <a:schemeClr val="accent2">
                    <a:alpha val="99000"/>
                  </a:schemeClr>
                </a:solidFill>
                <a:latin typeface="Segoe UI Light" pitchFamily="34" charset="0"/>
              </a:rPr>
              <a:t>Improve Performance</a:t>
            </a:r>
          </a:p>
          <a:p>
            <a:pPr marL="346075" lvl="1" indent="-342900">
              <a:buFont typeface="Arial" pitchFamily="34" charset="0"/>
              <a:buChar char="•"/>
            </a:pPr>
            <a:r>
              <a:rPr lang="en-US" dirty="0" smtClean="0">
                <a:sym typeface="Segoe UI"/>
              </a:rPr>
              <a:t>Reuse client objects</a:t>
            </a:r>
          </a:p>
          <a:p>
            <a:pPr marL="346075" lvl="1" indent="-342900">
              <a:buFont typeface="Arial" pitchFamily="34" charset="0"/>
              <a:buChar char="•"/>
            </a:pPr>
            <a:r>
              <a:rPr lang="en-US" dirty="0" smtClean="0">
                <a:sym typeface="Segoe UI"/>
              </a:rPr>
              <a:t>Choose Service Bus client protocol over HTTP</a:t>
            </a:r>
          </a:p>
          <a:p>
            <a:pPr marL="346075" lvl="1" indent="-342900">
              <a:buFont typeface="Arial" pitchFamily="34" charset="0"/>
              <a:buChar char="•"/>
            </a:pPr>
            <a:r>
              <a:rPr lang="en-US" dirty="0" smtClean="0">
                <a:sym typeface="Segoe UI"/>
              </a:rPr>
              <a:t>Use asynchronous send/receive</a:t>
            </a:r>
          </a:p>
          <a:p>
            <a:pPr marL="346075" lvl="1" indent="-342900">
              <a:buFont typeface="Arial" pitchFamily="34" charset="0"/>
              <a:buChar char="•"/>
            </a:pPr>
            <a:r>
              <a:rPr lang="en-US" dirty="0" smtClean="0">
                <a:solidFill>
                  <a:schemeClr val="tx1">
                    <a:lumMod val="90000"/>
                    <a:lumOff val="10000"/>
                    <a:alpha val="99000"/>
                  </a:schemeClr>
                </a:solidFill>
                <a:sym typeface="Segoe UI"/>
              </a:rPr>
              <a:t>Use </a:t>
            </a:r>
            <a:r>
              <a:rPr lang="en-US" dirty="0" err="1" smtClean="0">
                <a:solidFill>
                  <a:schemeClr val="tx1">
                    <a:lumMod val="90000"/>
                    <a:lumOff val="10000"/>
                    <a:alpha val="99000"/>
                  </a:schemeClr>
                </a:solidFill>
                <a:sym typeface="Segoe UI"/>
              </a:rPr>
              <a:t>ReceiveAndDelete</a:t>
            </a:r>
            <a:r>
              <a:rPr lang="en-US" dirty="0" smtClean="0">
                <a:solidFill>
                  <a:schemeClr val="tx1">
                    <a:lumMod val="90000"/>
                    <a:lumOff val="10000"/>
                    <a:alpha val="99000"/>
                  </a:schemeClr>
                </a:solidFill>
                <a:sym typeface="Segoe UI"/>
              </a:rPr>
              <a:t> when appropriate</a:t>
            </a:r>
          </a:p>
          <a:p>
            <a:pPr marL="346075" lvl="1" indent="-342900">
              <a:buFont typeface="Arial" pitchFamily="34" charset="0"/>
              <a:buChar char="•"/>
            </a:pPr>
            <a:r>
              <a:rPr lang="en-US" dirty="0" smtClean="0">
                <a:solidFill>
                  <a:schemeClr val="tx1">
                    <a:lumMod val="90000"/>
                    <a:lumOff val="10000"/>
                    <a:alpha val="99000"/>
                  </a:schemeClr>
                </a:solidFill>
                <a:sym typeface="Segoe UI"/>
              </a:rPr>
              <a:t>Client-side batching (asynchronous methods only)</a:t>
            </a:r>
          </a:p>
          <a:p>
            <a:pPr marL="346075" lvl="1" indent="-342900">
              <a:buFont typeface="Arial" pitchFamily="34" charset="0"/>
              <a:buChar char="•"/>
            </a:pPr>
            <a:r>
              <a:rPr lang="en-US" dirty="0" smtClean="0">
                <a:solidFill>
                  <a:schemeClr val="tx1">
                    <a:lumMod val="90000"/>
                    <a:lumOff val="10000"/>
                    <a:alpha val="99000"/>
                  </a:schemeClr>
                </a:solidFill>
                <a:sym typeface="Segoe UI"/>
              </a:rPr>
              <a:t>Batching internal store access (</a:t>
            </a:r>
            <a:r>
              <a:rPr lang="en-US" dirty="0" err="1" smtClean="0">
                <a:solidFill>
                  <a:schemeClr val="tx1">
                    <a:lumMod val="90000"/>
                    <a:lumOff val="10000"/>
                    <a:alpha val="99000"/>
                  </a:schemeClr>
                </a:solidFill>
                <a:sym typeface="Segoe UI"/>
              </a:rPr>
              <a:t>EnableBatchedOperations</a:t>
            </a:r>
            <a:r>
              <a:rPr lang="en-US" dirty="0" smtClean="0">
                <a:solidFill>
                  <a:schemeClr val="tx1">
                    <a:lumMod val="90000"/>
                    <a:lumOff val="10000"/>
                    <a:alpha val="99000"/>
                  </a:schemeClr>
                </a:solidFill>
                <a:sym typeface="Segoe UI"/>
              </a:rPr>
              <a:t> = true)</a:t>
            </a:r>
          </a:p>
          <a:p>
            <a:pPr marL="346075" lvl="1" indent="-342900">
              <a:buFont typeface="Arial" pitchFamily="34" charset="0"/>
              <a:buChar char="•"/>
            </a:pPr>
            <a:r>
              <a:rPr lang="en-US" dirty="0" smtClean="0">
                <a:solidFill>
                  <a:schemeClr val="tx1">
                    <a:lumMod val="90000"/>
                    <a:lumOff val="10000"/>
                    <a:alpha val="99000"/>
                  </a:schemeClr>
                </a:solidFill>
                <a:sym typeface="Segoe UI"/>
              </a:rPr>
              <a:t>Prefetching</a:t>
            </a:r>
          </a:p>
          <a:p>
            <a:pPr marL="346075" lvl="1" indent="-342900">
              <a:buFont typeface="Arial" pitchFamily="34" charset="0"/>
              <a:buChar char="•"/>
            </a:pPr>
            <a:r>
              <a:rPr lang="en-US" dirty="0" smtClean="0">
                <a:solidFill>
                  <a:schemeClr val="tx1">
                    <a:lumMod val="90000"/>
                    <a:lumOff val="10000"/>
                    <a:alpha val="99000"/>
                  </a:schemeClr>
                </a:solidFill>
                <a:sym typeface="Segoe UI"/>
              </a:rPr>
              <a:t>Use multiple queues</a:t>
            </a:r>
          </a:p>
          <a:p>
            <a:pPr marL="346075" lvl="1" indent="-342900">
              <a:buFont typeface="Arial" pitchFamily="34" charset="0"/>
              <a:buChar char="•"/>
            </a:pPr>
            <a:endParaRPr lang="en-US" dirty="0" smtClean="0">
              <a:solidFill>
                <a:schemeClr val="tx1">
                  <a:lumMod val="90000"/>
                  <a:lumOff val="10000"/>
                  <a:alpha val="99000"/>
                </a:schemeClr>
              </a:solidFill>
              <a:sym typeface="Segoe UI"/>
            </a:endParaRPr>
          </a:p>
          <a:p>
            <a:pPr marL="346075" lvl="1" indent="-342900">
              <a:buFont typeface="Arial" pitchFamily="34" charset="0"/>
              <a:buChar char="•"/>
            </a:pPr>
            <a:endParaRPr lang="en-US" dirty="0">
              <a:solidFill>
                <a:schemeClr val="tx1">
                  <a:lumMod val="90000"/>
                  <a:lumOff val="10000"/>
                  <a:alpha val="99000"/>
                </a:schemeClr>
              </a:solidFill>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18137234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2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a:xfrm>
            <a:off x="521208" y="2594548"/>
            <a:ext cx="10693401" cy="1378644"/>
          </a:xfrm>
        </p:spPr>
        <p:txBody>
          <a:bodyPr/>
          <a:lstStyle/>
          <a:p>
            <a:r>
              <a:rPr lang="en-US" sz="7200" dirty="0">
                <a:cs typeface="Segoe UI"/>
              </a:rPr>
              <a:t>Service </a:t>
            </a:r>
            <a:r>
              <a:rPr lang="en-US" sz="7200" dirty="0" smtClean="0">
                <a:cs typeface="Segoe UI"/>
              </a:rPr>
              <a:t>Bus </a:t>
            </a:r>
            <a:r>
              <a:rPr lang="en-US" sz="7200" dirty="0" smtClean="0">
                <a:cs typeface="Segoe UI"/>
              </a:rPr>
              <a:t>Notification Hub</a:t>
            </a:r>
          </a:p>
          <a:p>
            <a:r>
              <a:rPr lang="en-US" sz="4800" dirty="0" smtClean="0">
                <a:cs typeface="Segoe UI"/>
              </a:rPr>
              <a:t>(preview)</a:t>
            </a:r>
            <a:endParaRPr lang="en-US" sz="4800" dirty="0">
              <a:cs typeface="Segoe UI"/>
            </a:endParaRPr>
          </a:p>
        </p:txBody>
      </p:sp>
    </p:spTree>
    <p:extLst>
      <p:ext uri="{BB962C8B-B14F-4D97-AF65-F5344CB8AC3E}">
        <p14:creationId xmlns:p14="http://schemas.microsoft.com/office/powerpoint/2010/main" val="321867629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Push Notifications Work</a:t>
            </a:r>
            <a:endParaRPr lang="en-US" dirty="0"/>
          </a:p>
        </p:txBody>
      </p:sp>
      <p:cxnSp>
        <p:nvCxnSpPr>
          <p:cNvPr id="17" name="Straight Arrow Connector 16"/>
          <p:cNvCxnSpPr/>
          <p:nvPr/>
        </p:nvCxnSpPr>
        <p:spPr>
          <a:xfrm flipV="1">
            <a:off x="2204149" y="2450197"/>
            <a:ext cx="7170699" cy="52306"/>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2454944" y="1924442"/>
            <a:ext cx="3889321" cy="451179"/>
            <a:chOff x="2454944" y="1924442"/>
            <a:chExt cx="3889321" cy="451179"/>
          </a:xfrm>
        </p:grpSpPr>
        <p:sp>
          <p:nvSpPr>
            <p:cNvPr id="24" name="Oval 23"/>
            <p:cNvSpPr/>
            <p:nvPr/>
          </p:nvSpPr>
          <p:spPr bwMode="auto">
            <a:xfrm>
              <a:off x="2454944" y="1924442"/>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smtClean="0">
                  <a:ln>
                    <a:solidFill>
                      <a:srgbClr val="FFFFFF">
                        <a:alpha val="0"/>
                      </a:srgbClr>
                    </a:solidFill>
                  </a:ln>
                  <a:gradFill>
                    <a:gsLst>
                      <a:gs pos="0">
                        <a:srgbClr val="FFFFFF"/>
                      </a:gs>
                      <a:gs pos="100000">
                        <a:srgbClr val="FFFFFF"/>
                      </a:gs>
                    </a:gsLst>
                    <a:lin ang="5400000" scaled="0"/>
                  </a:gradFill>
                </a:rPr>
                <a:t>1</a:t>
              </a:r>
              <a:endParaRPr lang="en-US" sz="2000" dirty="0">
                <a:ln>
                  <a:solidFill>
                    <a:srgbClr val="FFFFFF">
                      <a:alpha val="0"/>
                    </a:srgbClr>
                  </a:solidFill>
                </a:ln>
                <a:gradFill>
                  <a:gsLst>
                    <a:gs pos="0">
                      <a:srgbClr val="FFFFFF"/>
                    </a:gs>
                    <a:gs pos="100000">
                      <a:srgbClr val="FFFFFF"/>
                    </a:gs>
                  </a:gsLst>
                  <a:lin ang="5400000" scaled="0"/>
                </a:gradFill>
              </a:endParaRPr>
            </a:p>
          </p:txBody>
        </p:sp>
        <p:sp>
          <p:nvSpPr>
            <p:cNvPr id="4" name="TextBox 3"/>
            <p:cNvSpPr txBox="1"/>
            <p:nvPr/>
          </p:nvSpPr>
          <p:spPr>
            <a:xfrm>
              <a:off x="2982482" y="1983831"/>
              <a:ext cx="336178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Retrieve device handle</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pic>
        <p:nvPicPr>
          <p:cNvPr id="5" name="Picture 4"/>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9444058" y="1727715"/>
            <a:ext cx="955070" cy="1358321"/>
          </a:xfrm>
          <a:prstGeom prst="rect">
            <a:avLst/>
          </a:prstGeom>
        </p:spPr>
      </p:pic>
      <p:sp>
        <p:nvSpPr>
          <p:cNvPr id="25" name="TextBox 24"/>
          <p:cNvSpPr txBox="1"/>
          <p:nvPr/>
        </p:nvSpPr>
        <p:spPr>
          <a:xfrm>
            <a:off x="8567120" y="3086036"/>
            <a:ext cx="273596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PNS</a:t>
            </a:r>
          </a:p>
          <a:p>
            <a:pPr algn="ct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(APNS, WNS, GCM)</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cxnSp>
        <p:nvCxnSpPr>
          <p:cNvPr id="29" name="Straight Arrow Connector 28"/>
          <p:cNvCxnSpPr/>
          <p:nvPr/>
        </p:nvCxnSpPr>
        <p:spPr>
          <a:xfrm flipH="1">
            <a:off x="2204150" y="2725452"/>
            <a:ext cx="7170698" cy="46251"/>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Freeform 31"/>
          <p:cNvSpPr>
            <a:spLocks noEditPoints="1"/>
          </p:cNvSpPr>
          <p:nvPr/>
        </p:nvSpPr>
        <p:spPr bwMode="black">
          <a:xfrm>
            <a:off x="5636345" y="4239634"/>
            <a:ext cx="644721" cy="957343"/>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sz="1600"/>
          </a:p>
        </p:txBody>
      </p:sp>
      <p:cxnSp>
        <p:nvCxnSpPr>
          <p:cNvPr id="32" name="Elbow Connector 31"/>
          <p:cNvCxnSpPr/>
          <p:nvPr/>
        </p:nvCxnSpPr>
        <p:spPr>
          <a:xfrm>
            <a:off x="1812577" y="3282847"/>
            <a:ext cx="3583881" cy="1543987"/>
          </a:xfrm>
          <a:prstGeom prst="bentConnector3">
            <a:avLst>
              <a:gd name="adj1" fmla="val -192"/>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7" name="Group 46"/>
          <p:cNvGrpSpPr/>
          <p:nvPr/>
        </p:nvGrpSpPr>
        <p:grpSpPr>
          <a:xfrm>
            <a:off x="865691" y="4875473"/>
            <a:ext cx="4650711" cy="451179"/>
            <a:chOff x="865691" y="4875473"/>
            <a:chExt cx="4650711" cy="451179"/>
          </a:xfrm>
        </p:grpSpPr>
        <p:sp>
          <p:nvSpPr>
            <p:cNvPr id="34" name="Oval 33"/>
            <p:cNvSpPr/>
            <p:nvPr/>
          </p:nvSpPr>
          <p:spPr bwMode="auto">
            <a:xfrm>
              <a:off x="865691"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2</a:t>
              </a:r>
            </a:p>
          </p:txBody>
        </p:sp>
        <p:sp>
          <p:nvSpPr>
            <p:cNvPr id="35" name="TextBox 34"/>
            <p:cNvSpPr txBox="1"/>
            <p:nvPr/>
          </p:nvSpPr>
          <p:spPr>
            <a:xfrm>
              <a:off x="1443962" y="4934864"/>
              <a:ext cx="4072440"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Store handle in app back-end</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sp>
        <p:nvSpPr>
          <p:cNvPr id="37" name="Freeform 18"/>
          <p:cNvSpPr>
            <a:spLocks noEditPoints="1"/>
          </p:cNvSpPr>
          <p:nvPr/>
        </p:nvSpPr>
        <p:spPr bwMode="auto">
          <a:xfrm>
            <a:off x="1433966" y="2139706"/>
            <a:ext cx="663429" cy="958737"/>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38" name="Elbow Connector 37"/>
          <p:cNvCxnSpPr/>
          <p:nvPr/>
        </p:nvCxnSpPr>
        <p:spPr>
          <a:xfrm flipV="1">
            <a:off x="6545989" y="3988534"/>
            <a:ext cx="3375604" cy="838300"/>
          </a:xfrm>
          <a:prstGeom prst="bentConnector3">
            <a:avLst>
              <a:gd name="adj1" fmla="val 99736"/>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8" name="Group 47"/>
          <p:cNvGrpSpPr/>
          <p:nvPr/>
        </p:nvGrpSpPr>
        <p:grpSpPr>
          <a:xfrm>
            <a:off x="6693828" y="4875473"/>
            <a:ext cx="4634153" cy="451179"/>
            <a:chOff x="6693828" y="4875473"/>
            <a:chExt cx="4634153" cy="451179"/>
          </a:xfrm>
        </p:grpSpPr>
        <p:sp>
          <p:nvSpPr>
            <p:cNvPr id="42" name="Oval 41"/>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smtClean="0">
                  <a:ln>
                    <a:solidFill>
                      <a:srgbClr val="FFFFFF">
                        <a:alpha val="0"/>
                      </a:srgbClr>
                    </a:solidFill>
                  </a:ln>
                  <a:gradFill>
                    <a:gsLst>
                      <a:gs pos="0">
                        <a:srgbClr val="FFFFFF"/>
                      </a:gs>
                      <a:gs pos="100000">
                        <a:srgbClr val="FFFFFF"/>
                      </a:gs>
                    </a:gsLst>
                    <a:lin ang="5400000" scaled="0"/>
                  </a:gradFill>
                </a:rPr>
                <a:t>3</a:t>
              </a:r>
              <a:endParaRPr lang="en-US" sz="2000" dirty="0">
                <a:ln>
                  <a:solidFill>
                    <a:srgbClr val="FFFFFF">
                      <a:alpha val="0"/>
                    </a:srgbClr>
                  </a:solidFill>
                </a:ln>
                <a:gradFill>
                  <a:gsLst>
                    <a:gs pos="0">
                      <a:srgbClr val="FFFFFF"/>
                    </a:gs>
                    <a:gs pos="100000">
                      <a:srgbClr val="FFFFFF"/>
                    </a:gs>
                  </a:gsLst>
                  <a:lin ang="5400000" scaled="0"/>
                </a:gradFill>
              </a:endParaRPr>
            </a:p>
          </p:txBody>
        </p:sp>
        <p:sp>
          <p:nvSpPr>
            <p:cNvPr id="43" name="TextBox 42"/>
            <p:cNvSpPr txBox="1"/>
            <p:nvPr/>
          </p:nvSpPr>
          <p:spPr>
            <a:xfrm>
              <a:off x="7255541" y="4934864"/>
              <a:ext cx="4072440"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Send notification to handle</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grpSp>
        <p:nvGrpSpPr>
          <p:cNvPr id="49" name="Group 48"/>
          <p:cNvGrpSpPr/>
          <p:nvPr/>
        </p:nvGrpSpPr>
        <p:grpSpPr>
          <a:xfrm>
            <a:off x="2913272" y="2875211"/>
            <a:ext cx="7030643" cy="451179"/>
            <a:chOff x="2913272" y="2875211"/>
            <a:chExt cx="7030643" cy="451179"/>
          </a:xfrm>
        </p:grpSpPr>
        <p:sp>
          <p:nvSpPr>
            <p:cNvPr id="44" name="Oval 43"/>
            <p:cNvSpPr/>
            <p:nvPr/>
          </p:nvSpPr>
          <p:spPr bwMode="auto">
            <a:xfrm>
              <a:off x="2913272" y="2875211"/>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4</a:t>
              </a:r>
            </a:p>
          </p:txBody>
        </p:sp>
        <p:sp>
          <p:nvSpPr>
            <p:cNvPr id="45" name="TextBox 44"/>
            <p:cNvSpPr txBox="1"/>
            <p:nvPr/>
          </p:nvSpPr>
          <p:spPr>
            <a:xfrm>
              <a:off x="3482339" y="2930374"/>
              <a:ext cx="6461576"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Device notified (even when app is inactive)</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spTree>
    <p:extLst>
      <p:ext uri="{BB962C8B-B14F-4D97-AF65-F5344CB8AC3E}">
        <p14:creationId xmlns:p14="http://schemas.microsoft.com/office/powerpoint/2010/main" val="1636868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22" presetClass="entr" presetSubtype="4"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down)">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2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righ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Service Bus Notification Hub Works</a:t>
            </a:r>
            <a:endParaRPr lang="en-US" dirty="0"/>
          </a:p>
        </p:txBody>
      </p:sp>
      <p:cxnSp>
        <p:nvCxnSpPr>
          <p:cNvPr id="17" name="Straight Arrow Connector 16"/>
          <p:cNvCxnSpPr/>
          <p:nvPr/>
        </p:nvCxnSpPr>
        <p:spPr>
          <a:xfrm>
            <a:off x="2185377" y="2671381"/>
            <a:ext cx="7106384" cy="16466"/>
          </a:xfrm>
          <a:prstGeom prst="straightConnector1">
            <a:avLst/>
          </a:prstGeom>
          <a:ln w="28575">
            <a:solidFill>
              <a:schemeClr val="accent6"/>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148957" y="2041747"/>
            <a:ext cx="3889321" cy="451179"/>
            <a:chOff x="2454944" y="1924442"/>
            <a:chExt cx="3889321" cy="451179"/>
          </a:xfrm>
        </p:grpSpPr>
        <p:sp>
          <p:nvSpPr>
            <p:cNvPr id="24" name="Oval 23"/>
            <p:cNvSpPr/>
            <p:nvPr/>
          </p:nvSpPr>
          <p:spPr bwMode="auto">
            <a:xfrm>
              <a:off x="2454944" y="1924442"/>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smtClean="0">
                  <a:ln>
                    <a:solidFill>
                      <a:srgbClr val="FFFFFF">
                        <a:alpha val="0"/>
                      </a:srgbClr>
                    </a:solidFill>
                  </a:ln>
                  <a:gradFill>
                    <a:gsLst>
                      <a:gs pos="0">
                        <a:srgbClr val="FFFFFF"/>
                      </a:gs>
                      <a:gs pos="100000">
                        <a:srgbClr val="FFFFFF"/>
                      </a:gs>
                    </a:gsLst>
                    <a:lin ang="5400000" scaled="0"/>
                  </a:gradFill>
                </a:rPr>
                <a:t>1</a:t>
              </a:r>
              <a:endParaRPr lang="en-US" sz="2000" dirty="0">
                <a:ln>
                  <a:solidFill>
                    <a:srgbClr val="FFFFFF">
                      <a:alpha val="0"/>
                    </a:srgbClr>
                  </a:solidFill>
                </a:ln>
                <a:gradFill>
                  <a:gsLst>
                    <a:gs pos="0">
                      <a:srgbClr val="FFFFFF"/>
                    </a:gs>
                    <a:gs pos="100000">
                      <a:srgbClr val="FFFFFF"/>
                    </a:gs>
                  </a:gsLst>
                  <a:lin ang="5400000" scaled="0"/>
                </a:gradFill>
              </a:endParaRPr>
            </a:p>
          </p:txBody>
        </p:sp>
        <p:sp>
          <p:nvSpPr>
            <p:cNvPr id="4" name="TextBox 3"/>
            <p:cNvSpPr txBox="1"/>
            <p:nvPr/>
          </p:nvSpPr>
          <p:spPr>
            <a:xfrm>
              <a:off x="2982482" y="1983831"/>
              <a:ext cx="336178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Retrieve device handle</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pic>
        <p:nvPicPr>
          <p:cNvPr id="5" name="Picture 4"/>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9444058" y="1727715"/>
            <a:ext cx="955070" cy="1358321"/>
          </a:xfrm>
          <a:prstGeom prst="rect">
            <a:avLst/>
          </a:prstGeom>
        </p:spPr>
      </p:pic>
      <p:sp>
        <p:nvSpPr>
          <p:cNvPr id="25" name="TextBox 24"/>
          <p:cNvSpPr txBox="1"/>
          <p:nvPr/>
        </p:nvSpPr>
        <p:spPr>
          <a:xfrm>
            <a:off x="8567120" y="3086036"/>
            <a:ext cx="2735968"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PNS</a:t>
            </a:r>
          </a:p>
        </p:txBody>
      </p:sp>
      <p:sp>
        <p:nvSpPr>
          <p:cNvPr id="30" name="Freeform 31"/>
          <p:cNvSpPr>
            <a:spLocks noEditPoints="1"/>
          </p:cNvSpPr>
          <p:nvPr/>
        </p:nvSpPr>
        <p:spPr bwMode="black">
          <a:xfrm>
            <a:off x="5547295" y="5326652"/>
            <a:ext cx="644721" cy="957343"/>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en-US" sz="1600"/>
          </a:p>
        </p:txBody>
      </p:sp>
      <p:cxnSp>
        <p:nvCxnSpPr>
          <p:cNvPr id="32" name="Elbow Connector 31"/>
          <p:cNvCxnSpPr/>
          <p:nvPr/>
        </p:nvCxnSpPr>
        <p:spPr>
          <a:xfrm>
            <a:off x="1558977" y="3312826"/>
            <a:ext cx="3758318" cy="1123031"/>
          </a:xfrm>
          <a:prstGeom prst="bentConnector3">
            <a:avLst>
              <a:gd name="adj1" fmla="val -255"/>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7" name="Group 46"/>
          <p:cNvGrpSpPr/>
          <p:nvPr/>
        </p:nvGrpSpPr>
        <p:grpSpPr>
          <a:xfrm>
            <a:off x="1221169" y="4628237"/>
            <a:ext cx="4634153" cy="451179"/>
            <a:chOff x="865691" y="4875473"/>
            <a:chExt cx="4634153" cy="451179"/>
          </a:xfrm>
        </p:grpSpPr>
        <p:sp>
          <p:nvSpPr>
            <p:cNvPr id="34" name="Oval 33"/>
            <p:cNvSpPr/>
            <p:nvPr/>
          </p:nvSpPr>
          <p:spPr bwMode="auto">
            <a:xfrm>
              <a:off x="865691"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2</a:t>
              </a:r>
            </a:p>
          </p:txBody>
        </p:sp>
        <p:sp>
          <p:nvSpPr>
            <p:cNvPr id="35" name="TextBox 34"/>
            <p:cNvSpPr txBox="1"/>
            <p:nvPr/>
          </p:nvSpPr>
          <p:spPr>
            <a:xfrm>
              <a:off x="1427404" y="4879879"/>
              <a:ext cx="4072440"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Registration with tags</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sp>
        <p:nvSpPr>
          <p:cNvPr id="37" name="Freeform 18"/>
          <p:cNvSpPr>
            <a:spLocks noEditPoints="1"/>
          </p:cNvSpPr>
          <p:nvPr/>
        </p:nvSpPr>
        <p:spPr bwMode="auto">
          <a:xfrm>
            <a:off x="1433966" y="2139706"/>
            <a:ext cx="663429" cy="958737"/>
          </a:xfrm>
          <a:custGeom>
            <a:avLst/>
            <a:gdLst>
              <a:gd name="T0" fmla="*/ 15 w 240"/>
              <a:gd name="T1" fmla="*/ 0 h 458"/>
              <a:gd name="T2" fmla="*/ 0 w 240"/>
              <a:gd name="T3" fmla="*/ 444 h 458"/>
              <a:gd name="T4" fmla="*/ 225 w 240"/>
              <a:gd name="T5" fmla="*/ 458 h 458"/>
              <a:gd name="T6" fmla="*/ 240 w 240"/>
              <a:gd name="T7" fmla="*/ 14 h 458"/>
              <a:gd name="T8" fmla="*/ 67 w 240"/>
              <a:gd name="T9" fmla="*/ 420 h 458"/>
              <a:gd name="T10" fmla="*/ 57 w 240"/>
              <a:gd name="T11" fmla="*/ 428 h 458"/>
              <a:gd name="T12" fmla="*/ 38 w 240"/>
              <a:gd name="T13" fmla="*/ 417 h 458"/>
              <a:gd name="T14" fmla="*/ 57 w 240"/>
              <a:gd name="T15" fmla="*/ 406 h 458"/>
              <a:gd name="T16" fmla="*/ 67 w 240"/>
              <a:gd name="T17" fmla="*/ 414 h 458"/>
              <a:gd name="T18" fmla="*/ 106 w 240"/>
              <a:gd name="T19" fmla="*/ 427 h 458"/>
              <a:gd name="T20" fmla="*/ 106 w 240"/>
              <a:gd name="T21" fmla="*/ 426 h 458"/>
              <a:gd name="T22" fmla="*/ 109 w 240"/>
              <a:gd name="T23" fmla="*/ 417 h 458"/>
              <a:gd name="T24" fmla="*/ 117 w 240"/>
              <a:gd name="T25" fmla="*/ 428 h 458"/>
              <a:gd name="T26" fmla="*/ 109 w 240"/>
              <a:gd name="T27" fmla="*/ 415 h 458"/>
              <a:gd name="T28" fmla="*/ 124 w 240"/>
              <a:gd name="T29" fmla="*/ 405 h 458"/>
              <a:gd name="T30" fmla="*/ 109 w 240"/>
              <a:gd name="T31" fmla="*/ 415 h 458"/>
              <a:gd name="T32" fmla="*/ 119 w 240"/>
              <a:gd name="T33" fmla="*/ 429 h 458"/>
              <a:gd name="T34" fmla="*/ 133 w 240"/>
              <a:gd name="T35" fmla="*/ 419 h 458"/>
              <a:gd name="T36" fmla="*/ 137 w 240"/>
              <a:gd name="T37" fmla="*/ 407 h 458"/>
              <a:gd name="T38" fmla="*/ 122 w 240"/>
              <a:gd name="T39" fmla="*/ 416 h 458"/>
              <a:gd name="T40" fmla="*/ 136 w 240"/>
              <a:gd name="T41" fmla="*/ 407 h 458"/>
              <a:gd name="T42" fmla="*/ 137 w 240"/>
              <a:gd name="T43" fmla="*/ 407 h 458"/>
              <a:gd name="T44" fmla="*/ 202 w 240"/>
              <a:gd name="T45" fmla="*/ 418 h 458"/>
              <a:gd name="T46" fmla="*/ 192 w 240"/>
              <a:gd name="T47" fmla="*/ 424 h 458"/>
              <a:gd name="T48" fmla="*/ 184 w 240"/>
              <a:gd name="T49" fmla="*/ 429 h 458"/>
              <a:gd name="T50" fmla="*/ 181 w 240"/>
              <a:gd name="T51" fmla="*/ 429 h 458"/>
              <a:gd name="T52" fmla="*/ 187 w 240"/>
              <a:gd name="T53" fmla="*/ 420 h 458"/>
              <a:gd name="T54" fmla="*/ 194 w 240"/>
              <a:gd name="T55" fmla="*/ 408 h 458"/>
              <a:gd name="T56" fmla="*/ 201 w 240"/>
              <a:gd name="T57" fmla="*/ 412 h 458"/>
              <a:gd name="T58" fmla="*/ 217 w 240"/>
              <a:gd name="T59" fmla="*/ 361 h 458"/>
              <a:gd name="T60" fmla="*/ 23 w 240"/>
              <a:gd name="T61" fmla="*/ 37 h 458"/>
              <a:gd name="T62" fmla="*/ 217 w 240"/>
              <a:gd name="T63" fmla="*/ 361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458">
                <a:moveTo>
                  <a:pt x="225" y="0"/>
                </a:moveTo>
                <a:cubicBezTo>
                  <a:pt x="15" y="0"/>
                  <a:pt x="15" y="0"/>
                  <a:pt x="15" y="0"/>
                </a:cubicBezTo>
                <a:cubicBezTo>
                  <a:pt x="7" y="0"/>
                  <a:pt x="0" y="6"/>
                  <a:pt x="0" y="14"/>
                </a:cubicBezTo>
                <a:cubicBezTo>
                  <a:pt x="0" y="444"/>
                  <a:pt x="0" y="444"/>
                  <a:pt x="0" y="444"/>
                </a:cubicBezTo>
                <a:cubicBezTo>
                  <a:pt x="0" y="452"/>
                  <a:pt x="7" y="458"/>
                  <a:pt x="15" y="458"/>
                </a:cubicBezTo>
                <a:cubicBezTo>
                  <a:pt x="225" y="458"/>
                  <a:pt x="225" y="458"/>
                  <a:pt x="225" y="458"/>
                </a:cubicBezTo>
                <a:cubicBezTo>
                  <a:pt x="233" y="458"/>
                  <a:pt x="240" y="452"/>
                  <a:pt x="240" y="444"/>
                </a:cubicBezTo>
                <a:cubicBezTo>
                  <a:pt x="240" y="14"/>
                  <a:pt x="240" y="14"/>
                  <a:pt x="240" y="14"/>
                </a:cubicBezTo>
                <a:cubicBezTo>
                  <a:pt x="240" y="6"/>
                  <a:pt x="233" y="0"/>
                  <a:pt x="225" y="0"/>
                </a:cubicBezTo>
                <a:close/>
                <a:moveTo>
                  <a:pt x="67" y="420"/>
                </a:moveTo>
                <a:cubicBezTo>
                  <a:pt x="48" y="420"/>
                  <a:pt x="48" y="420"/>
                  <a:pt x="48" y="420"/>
                </a:cubicBezTo>
                <a:cubicBezTo>
                  <a:pt x="57" y="428"/>
                  <a:pt x="57" y="428"/>
                  <a:pt x="57" y="428"/>
                </a:cubicBezTo>
                <a:cubicBezTo>
                  <a:pt x="49" y="428"/>
                  <a:pt x="49" y="428"/>
                  <a:pt x="49" y="428"/>
                </a:cubicBezTo>
                <a:cubicBezTo>
                  <a:pt x="38" y="417"/>
                  <a:pt x="38" y="417"/>
                  <a:pt x="38" y="417"/>
                </a:cubicBezTo>
                <a:cubicBezTo>
                  <a:pt x="49" y="406"/>
                  <a:pt x="49" y="406"/>
                  <a:pt x="49" y="406"/>
                </a:cubicBezTo>
                <a:cubicBezTo>
                  <a:pt x="57" y="406"/>
                  <a:pt x="57" y="406"/>
                  <a:pt x="57" y="406"/>
                </a:cubicBezTo>
                <a:cubicBezTo>
                  <a:pt x="48" y="414"/>
                  <a:pt x="48" y="414"/>
                  <a:pt x="48" y="414"/>
                </a:cubicBezTo>
                <a:cubicBezTo>
                  <a:pt x="67" y="414"/>
                  <a:pt x="67" y="414"/>
                  <a:pt x="67" y="414"/>
                </a:cubicBezTo>
                <a:lnTo>
                  <a:pt x="67" y="420"/>
                </a:lnTo>
                <a:close/>
                <a:moveTo>
                  <a:pt x="106" y="427"/>
                </a:moveTo>
                <a:cubicBezTo>
                  <a:pt x="106" y="427"/>
                  <a:pt x="106" y="427"/>
                  <a:pt x="106" y="427"/>
                </a:cubicBezTo>
                <a:cubicBezTo>
                  <a:pt x="106" y="427"/>
                  <a:pt x="106" y="427"/>
                  <a:pt x="106" y="426"/>
                </a:cubicBezTo>
                <a:cubicBezTo>
                  <a:pt x="106" y="426"/>
                  <a:pt x="106" y="426"/>
                  <a:pt x="106" y="426"/>
                </a:cubicBezTo>
                <a:cubicBezTo>
                  <a:pt x="109" y="417"/>
                  <a:pt x="109" y="417"/>
                  <a:pt x="109" y="417"/>
                </a:cubicBezTo>
                <a:cubicBezTo>
                  <a:pt x="115" y="414"/>
                  <a:pt x="118" y="415"/>
                  <a:pt x="120" y="417"/>
                </a:cubicBezTo>
                <a:cubicBezTo>
                  <a:pt x="117" y="428"/>
                  <a:pt x="117" y="428"/>
                  <a:pt x="117" y="428"/>
                </a:cubicBezTo>
                <a:cubicBezTo>
                  <a:pt x="115" y="426"/>
                  <a:pt x="112" y="424"/>
                  <a:pt x="106" y="427"/>
                </a:cubicBezTo>
                <a:close/>
                <a:moveTo>
                  <a:pt x="109" y="415"/>
                </a:moveTo>
                <a:cubicBezTo>
                  <a:pt x="112" y="404"/>
                  <a:pt x="112" y="404"/>
                  <a:pt x="112" y="404"/>
                </a:cubicBezTo>
                <a:cubicBezTo>
                  <a:pt x="118" y="402"/>
                  <a:pt x="121" y="403"/>
                  <a:pt x="124" y="405"/>
                </a:cubicBezTo>
                <a:cubicBezTo>
                  <a:pt x="121" y="415"/>
                  <a:pt x="121" y="415"/>
                  <a:pt x="121" y="415"/>
                </a:cubicBezTo>
                <a:cubicBezTo>
                  <a:pt x="118" y="414"/>
                  <a:pt x="115" y="412"/>
                  <a:pt x="109" y="415"/>
                </a:cubicBezTo>
                <a:close/>
                <a:moveTo>
                  <a:pt x="130" y="429"/>
                </a:moveTo>
                <a:cubicBezTo>
                  <a:pt x="124" y="432"/>
                  <a:pt x="122" y="430"/>
                  <a:pt x="119" y="429"/>
                </a:cubicBezTo>
                <a:cubicBezTo>
                  <a:pt x="122" y="418"/>
                  <a:pt x="122" y="418"/>
                  <a:pt x="122" y="418"/>
                </a:cubicBezTo>
                <a:cubicBezTo>
                  <a:pt x="125" y="420"/>
                  <a:pt x="127" y="421"/>
                  <a:pt x="133" y="419"/>
                </a:cubicBezTo>
                <a:lnTo>
                  <a:pt x="130" y="429"/>
                </a:lnTo>
                <a:close/>
                <a:moveTo>
                  <a:pt x="137" y="407"/>
                </a:moveTo>
                <a:cubicBezTo>
                  <a:pt x="134" y="417"/>
                  <a:pt x="134" y="417"/>
                  <a:pt x="134" y="417"/>
                </a:cubicBezTo>
                <a:cubicBezTo>
                  <a:pt x="128" y="420"/>
                  <a:pt x="125" y="418"/>
                  <a:pt x="122" y="416"/>
                </a:cubicBezTo>
                <a:cubicBezTo>
                  <a:pt x="125" y="406"/>
                  <a:pt x="125" y="406"/>
                  <a:pt x="125" y="406"/>
                </a:cubicBezTo>
                <a:cubicBezTo>
                  <a:pt x="128" y="408"/>
                  <a:pt x="131" y="409"/>
                  <a:pt x="136" y="407"/>
                </a:cubicBezTo>
                <a:cubicBezTo>
                  <a:pt x="136" y="407"/>
                  <a:pt x="137" y="407"/>
                  <a:pt x="137" y="407"/>
                </a:cubicBezTo>
                <a:cubicBezTo>
                  <a:pt x="137" y="407"/>
                  <a:pt x="137" y="407"/>
                  <a:pt x="137" y="407"/>
                </a:cubicBezTo>
                <a:cubicBezTo>
                  <a:pt x="137" y="407"/>
                  <a:pt x="137" y="407"/>
                  <a:pt x="137" y="407"/>
                </a:cubicBezTo>
                <a:close/>
                <a:moveTo>
                  <a:pt x="202" y="418"/>
                </a:moveTo>
                <a:cubicBezTo>
                  <a:pt x="201" y="422"/>
                  <a:pt x="198" y="424"/>
                  <a:pt x="194" y="424"/>
                </a:cubicBezTo>
                <a:cubicBezTo>
                  <a:pt x="194" y="424"/>
                  <a:pt x="193" y="424"/>
                  <a:pt x="192" y="424"/>
                </a:cubicBezTo>
                <a:cubicBezTo>
                  <a:pt x="191" y="424"/>
                  <a:pt x="191" y="424"/>
                  <a:pt x="190" y="423"/>
                </a:cubicBezTo>
                <a:cubicBezTo>
                  <a:pt x="184" y="429"/>
                  <a:pt x="184" y="429"/>
                  <a:pt x="184" y="429"/>
                </a:cubicBezTo>
                <a:cubicBezTo>
                  <a:pt x="184" y="430"/>
                  <a:pt x="183" y="430"/>
                  <a:pt x="183" y="430"/>
                </a:cubicBezTo>
                <a:cubicBezTo>
                  <a:pt x="182" y="430"/>
                  <a:pt x="182" y="430"/>
                  <a:pt x="181" y="429"/>
                </a:cubicBezTo>
                <a:cubicBezTo>
                  <a:pt x="180" y="429"/>
                  <a:pt x="180" y="427"/>
                  <a:pt x="181" y="427"/>
                </a:cubicBezTo>
                <a:cubicBezTo>
                  <a:pt x="187" y="420"/>
                  <a:pt x="187" y="420"/>
                  <a:pt x="187" y="420"/>
                </a:cubicBezTo>
                <a:cubicBezTo>
                  <a:pt x="186" y="419"/>
                  <a:pt x="186" y="417"/>
                  <a:pt x="186" y="414"/>
                </a:cubicBezTo>
                <a:cubicBezTo>
                  <a:pt x="187" y="411"/>
                  <a:pt x="190" y="408"/>
                  <a:pt x="194" y="408"/>
                </a:cubicBezTo>
                <a:cubicBezTo>
                  <a:pt x="195" y="408"/>
                  <a:pt x="195" y="408"/>
                  <a:pt x="196" y="409"/>
                </a:cubicBezTo>
                <a:cubicBezTo>
                  <a:pt x="198" y="409"/>
                  <a:pt x="200" y="410"/>
                  <a:pt x="201" y="412"/>
                </a:cubicBezTo>
                <a:cubicBezTo>
                  <a:pt x="202" y="414"/>
                  <a:pt x="203" y="416"/>
                  <a:pt x="202" y="418"/>
                </a:cubicBezTo>
                <a:close/>
                <a:moveTo>
                  <a:pt x="217" y="361"/>
                </a:moveTo>
                <a:cubicBezTo>
                  <a:pt x="23" y="361"/>
                  <a:pt x="23" y="361"/>
                  <a:pt x="23" y="361"/>
                </a:cubicBezTo>
                <a:cubicBezTo>
                  <a:pt x="23" y="37"/>
                  <a:pt x="23" y="37"/>
                  <a:pt x="23" y="37"/>
                </a:cubicBezTo>
                <a:cubicBezTo>
                  <a:pt x="217" y="37"/>
                  <a:pt x="217" y="37"/>
                  <a:pt x="217" y="37"/>
                </a:cubicBezTo>
                <a:lnTo>
                  <a:pt x="217" y="361"/>
                </a:lnTo>
                <a:close/>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endParaRPr lang="en-US"/>
          </a:p>
        </p:txBody>
      </p:sp>
      <p:cxnSp>
        <p:nvCxnSpPr>
          <p:cNvPr id="38" name="Elbow Connector 37"/>
          <p:cNvCxnSpPr/>
          <p:nvPr/>
        </p:nvCxnSpPr>
        <p:spPr>
          <a:xfrm rot="10800000">
            <a:off x="1782882" y="3331957"/>
            <a:ext cx="3471526" cy="885687"/>
          </a:xfrm>
          <a:prstGeom prst="bentConnector3">
            <a:avLst>
              <a:gd name="adj1" fmla="val 100089"/>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48" name="Group 47"/>
          <p:cNvGrpSpPr/>
          <p:nvPr/>
        </p:nvGrpSpPr>
        <p:grpSpPr>
          <a:xfrm>
            <a:off x="7300801" y="4840022"/>
            <a:ext cx="4634153" cy="451179"/>
            <a:chOff x="6693828" y="4875473"/>
            <a:chExt cx="4634153" cy="451179"/>
          </a:xfrm>
        </p:grpSpPr>
        <p:sp>
          <p:nvSpPr>
            <p:cNvPr id="42" name="Oval 41"/>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smtClean="0">
                  <a:ln>
                    <a:solidFill>
                      <a:srgbClr val="FFFFFF">
                        <a:alpha val="0"/>
                      </a:srgbClr>
                    </a:solidFill>
                  </a:ln>
                  <a:gradFill>
                    <a:gsLst>
                      <a:gs pos="0">
                        <a:srgbClr val="FFFFFF"/>
                      </a:gs>
                      <a:gs pos="100000">
                        <a:srgbClr val="FFFFFF"/>
                      </a:gs>
                    </a:gsLst>
                    <a:lin ang="5400000" scaled="0"/>
                  </a:gradFill>
                </a:rPr>
                <a:t>3</a:t>
              </a:r>
              <a:endParaRPr lang="en-US" sz="2000" dirty="0">
                <a:ln>
                  <a:solidFill>
                    <a:srgbClr val="FFFFFF">
                      <a:alpha val="0"/>
                    </a:srgbClr>
                  </a:solidFill>
                </a:ln>
                <a:gradFill>
                  <a:gsLst>
                    <a:gs pos="0">
                      <a:srgbClr val="FFFFFF"/>
                    </a:gs>
                    <a:gs pos="100000">
                      <a:srgbClr val="FFFFFF"/>
                    </a:gs>
                  </a:gsLst>
                  <a:lin ang="5400000" scaled="0"/>
                </a:gradFill>
              </a:endParaRPr>
            </a:p>
          </p:txBody>
        </p:sp>
        <p:sp>
          <p:nvSpPr>
            <p:cNvPr id="43" name="TextBox 42"/>
            <p:cNvSpPr txBox="1"/>
            <p:nvPr/>
          </p:nvSpPr>
          <p:spPr>
            <a:xfrm>
              <a:off x="7255541" y="4934864"/>
              <a:ext cx="4072440"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Send notification to handle</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pic>
        <p:nvPicPr>
          <p:cNvPr id="26" name="Picture 9" descr="C:\Users\Jonahs\Dropbox\Projects SCOTT\MEET Windows Azure\source\Background\tile-icon-messaging.png"/>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29578" y="3988534"/>
            <a:ext cx="851488" cy="85148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a:off x="5741233" y="4435857"/>
            <a:ext cx="1379095" cy="1369466"/>
          </a:xfrm>
          <a:prstGeom prst="arc">
            <a:avLst>
              <a:gd name="adj1" fmla="val 16200000"/>
              <a:gd name="adj2" fmla="val 5540239"/>
            </a:avLst>
          </a:prstGeom>
          <a:ln w="28575">
            <a:solidFill>
              <a:srgbClr val="8CC6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p:cNvGrpSpPr/>
          <p:nvPr/>
        </p:nvGrpSpPr>
        <p:grpSpPr>
          <a:xfrm>
            <a:off x="2061044" y="3611771"/>
            <a:ext cx="4634153" cy="451179"/>
            <a:chOff x="6693828" y="4875473"/>
            <a:chExt cx="4634153" cy="451179"/>
          </a:xfrm>
        </p:grpSpPr>
        <p:sp>
          <p:nvSpPr>
            <p:cNvPr id="40" name="Oval 39"/>
            <p:cNvSpPr/>
            <p:nvPr/>
          </p:nvSpPr>
          <p:spPr bwMode="auto">
            <a:xfrm>
              <a:off x="6693828" y="4875473"/>
              <a:ext cx="458328" cy="451179"/>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2000" dirty="0">
                  <a:ln>
                    <a:solidFill>
                      <a:srgbClr val="FFFFFF">
                        <a:alpha val="0"/>
                      </a:srgbClr>
                    </a:solidFill>
                  </a:ln>
                  <a:gradFill>
                    <a:gsLst>
                      <a:gs pos="0">
                        <a:srgbClr val="FFFFFF"/>
                      </a:gs>
                      <a:gs pos="100000">
                        <a:srgbClr val="FFFFFF"/>
                      </a:gs>
                    </a:gsLst>
                    <a:lin ang="5400000" scaled="0"/>
                  </a:gradFill>
                </a:rPr>
                <a:t>4</a:t>
              </a:r>
            </a:p>
          </p:txBody>
        </p:sp>
        <p:sp>
          <p:nvSpPr>
            <p:cNvPr id="41" name="TextBox 40"/>
            <p:cNvSpPr txBox="1"/>
            <p:nvPr/>
          </p:nvSpPr>
          <p:spPr>
            <a:xfrm>
              <a:off x="7255541" y="4934864"/>
              <a:ext cx="4072440"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smtClean="0">
                  <a:gradFill>
                    <a:gsLst>
                      <a:gs pos="0">
                        <a:srgbClr val="292929">
                          <a:lumMod val="90000"/>
                          <a:lumOff val="10000"/>
                        </a:srgbClr>
                      </a:gs>
                      <a:gs pos="86000">
                        <a:srgbClr val="292929">
                          <a:lumMod val="90000"/>
                          <a:lumOff val="10000"/>
                        </a:srgbClr>
                      </a:gs>
                    </a:gsLst>
                    <a:lin ang="5400000" scaled="0"/>
                  </a:gradFill>
                </a:rPr>
                <a:t>Push notification</a:t>
              </a:r>
              <a:endParaRPr lang="en-US" sz="2400" dirty="0">
                <a:gradFill>
                  <a:gsLst>
                    <a:gs pos="0">
                      <a:srgbClr val="292929">
                        <a:lumMod val="90000"/>
                        <a:lumOff val="10000"/>
                      </a:srgbClr>
                    </a:gs>
                    <a:gs pos="86000">
                      <a:srgbClr val="292929">
                        <a:lumMod val="90000"/>
                        <a:lumOff val="10000"/>
                      </a:srgbClr>
                    </a:gs>
                  </a:gsLst>
                  <a:lin ang="5400000" scaled="0"/>
                </a:gradFill>
              </a:endParaRPr>
            </a:p>
          </p:txBody>
        </p:sp>
      </p:grpSp>
    </p:spTree>
    <p:extLst>
      <p:ext uri="{BB962C8B-B14F-4D97-AF65-F5344CB8AC3E}">
        <p14:creationId xmlns:p14="http://schemas.microsoft.com/office/powerpoint/2010/main" val="91260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22" presetClass="entr" presetSubtype="2"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smtClean="0">
                <a:solidFill>
                  <a:schemeClr val="accent2">
                    <a:alpha val="99000"/>
                  </a:schemeClr>
                </a:solidFill>
              </a:rPr>
              <a:t>Cloud-Hosted, reliable asynchronous Messaging Infrastructure with Publish/Subscribe</a:t>
            </a:r>
          </a:p>
          <a:p>
            <a:pPr>
              <a:spcAft>
                <a:spcPts val="1800"/>
              </a:spcAft>
            </a:pPr>
            <a:r>
              <a:rPr lang="en-US" sz="3600" dirty="0" smtClean="0">
                <a:solidFill>
                  <a:schemeClr val="accent2">
                    <a:alpha val="99000"/>
                  </a:schemeClr>
                </a:solidFill>
              </a:rPr>
              <a:t>Cloud-Based Relay enabling NAT/Firewall Traversal for reach </a:t>
            </a:r>
            <a:br>
              <a:rPr lang="en-US" sz="3600" dirty="0" smtClean="0">
                <a:solidFill>
                  <a:schemeClr val="accent2">
                    <a:alpha val="99000"/>
                  </a:schemeClr>
                </a:solidFill>
              </a:rPr>
            </a:br>
            <a:r>
              <a:rPr lang="en-US" sz="3600" dirty="0" smtClean="0">
                <a:solidFill>
                  <a:schemeClr val="accent2">
                    <a:alpha val="99000"/>
                  </a:schemeClr>
                </a:solidFill>
              </a:rPr>
              <a:t>into on-</a:t>
            </a:r>
            <a:r>
              <a:rPr lang="en-US" sz="3600" dirty="0" err="1" smtClean="0">
                <a:solidFill>
                  <a:schemeClr val="accent2">
                    <a:alpha val="99000"/>
                  </a:schemeClr>
                </a:solidFill>
              </a:rPr>
              <a:t>prem</a:t>
            </a:r>
            <a:r>
              <a:rPr lang="en-US" sz="3600" dirty="0" smtClean="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smtClean="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smtClean="0">
                <a:solidFill>
                  <a:schemeClr val="accent2">
                    <a:alpha val="99000"/>
                  </a:schemeClr>
                </a:solidFill>
              </a:rPr>
              <a:t>Endpoint Federation instead of Network Federation (VPN)</a:t>
            </a:r>
          </a:p>
          <a:p>
            <a:r>
              <a:rPr lang="en-US" sz="3200" dirty="0" smtClean="0">
                <a:solidFill>
                  <a:schemeClr val="accent2">
                    <a:alpha val="99000"/>
                  </a:schemeClr>
                </a:solidFill>
              </a:rPr>
              <a:t>Non-intrusive, does not require network reconfiguration</a:t>
            </a:r>
          </a:p>
          <a:p>
            <a:r>
              <a:rPr lang="en-US" sz="3200" dirty="0" smtClean="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4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Trade Franchise Partner Integration</a:t>
            </a:r>
            <a:endParaRPr lang="en-US" dirty="0"/>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smtClean="0">
                <a:solidFill>
                  <a:schemeClr val="accent2">
                    <a:alpha val="99000"/>
                  </a:schemeClr>
                </a:solidFill>
              </a:rPr>
              <a:t>Enables integration across partners </a:t>
            </a:r>
            <a:br>
              <a:rPr lang="en-US" sz="3600" dirty="0" smtClean="0">
                <a:solidFill>
                  <a:schemeClr val="accent2">
                    <a:alpha val="99000"/>
                  </a:schemeClr>
                </a:solidFill>
              </a:rPr>
            </a:br>
            <a:r>
              <a:rPr lang="en-US" sz="3600" dirty="0" smtClean="0">
                <a:solidFill>
                  <a:schemeClr val="accent2">
                    <a:alpha val="99000"/>
                  </a:schemeClr>
                </a:solidFill>
              </a:rPr>
              <a:t>and franchise environments</a:t>
            </a:r>
          </a:p>
          <a:p>
            <a:pPr lvl="1">
              <a:spcAft>
                <a:spcPts val="600"/>
              </a:spcAft>
            </a:pPr>
            <a:r>
              <a:rPr lang="en-US" dirty="0" smtClean="0"/>
              <a:t>Low trust </a:t>
            </a:r>
          </a:p>
          <a:p>
            <a:pPr lvl="1">
              <a:spcAft>
                <a:spcPts val="600"/>
              </a:spcAft>
            </a:pPr>
            <a:r>
              <a:rPr lang="en-US" dirty="0" smtClean="0"/>
              <a:t>Limited control</a:t>
            </a:r>
          </a:p>
          <a:p>
            <a:pPr lvl="1">
              <a:spcAft>
                <a:spcPts val="600"/>
              </a:spcAft>
            </a:pPr>
            <a:r>
              <a:rPr lang="en-US" dirty="0" smtClean="0"/>
              <a:t>Diverse sites with varying connectivity</a:t>
            </a:r>
          </a:p>
          <a:p>
            <a:pPr lvl="1"/>
            <a:r>
              <a:rPr lang="en-US" dirty="0" smtClean="0"/>
              <a:t>Direct peer access and cloud access </a:t>
            </a:r>
            <a:endParaRPr lang="en-US" dirty="0"/>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Commerce Site</a:t>
            </a:r>
            <a:endParaRPr lang="en-US" sz="2800" dirty="0">
              <a:ln>
                <a:solidFill>
                  <a:srgbClr val="FFFFFF">
                    <a:alpha val="0"/>
                  </a:srgbClr>
                </a:solidFill>
              </a:ln>
              <a:solidFill>
                <a:srgbClr val="FFFFFF">
                  <a:alpha val="99000"/>
                </a:srgbClr>
              </a:solidFill>
              <a:latin typeface="Segoe UI Light" pitchFamily="34" charset="0"/>
            </a:endParaRP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Central Assets</a:t>
            </a:r>
            <a:endParaRPr lang="en-US" sz="1600" dirty="0">
              <a:ln>
                <a:solidFill>
                  <a:schemeClr val="bg1">
                    <a:alpha val="0"/>
                  </a:schemeClr>
                </a:solidFill>
              </a:ln>
              <a:solidFill>
                <a:schemeClr val="lt1">
                  <a:alpha val="99000"/>
                </a:schemeClr>
              </a:solidFill>
            </a:endParaRP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21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smtClean="0">
                <a:solidFill>
                  <a:schemeClr val="accent2">
                    <a:alpha val="99000"/>
                  </a:schemeClr>
                </a:solidFill>
              </a:rPr>
              <a:t>Mobile devices are largely not “behind the firewall”</a:t>
            </a:r>
          </a:p>
          <a:p>
            <a:r>
              <a:rPr lang="en-US" sz="2800" dirty="0" smtClean="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850</TotalTime>
  <Words>2216</Words>
  <Application>Microsoft Office PowerPoint</Application>
  <PresentationFormat>Custom</PresentationFormat>
  <Paragraphs>611</Paragraphs>
  <Slides>47</Slides>
  <Notes>47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8" baseType="lpstr">
      <vt:lpstr>Arial</vt:lpstr>
      <vt:lpstr>Segoe UI Semibold</vt:lpstr>
      <vt:lpstr>Segoe UI Light</vt:lpstr>
      <vt:lpstr>Segoe UI</vt:lpstr>
      <vt:lpstr>Kozuka Gothic Pro R</vt:lpstr>
      <vt:lpstr>Wingdings 2</vt:lpstr>
      <vt:lpstr>Consolas</vt:lpstr>
      <vt:lpstr>Courier New</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Tooling improvements</vt:lpstr>
      <vt:lpstr>Service Bus Best Practices</vt:lpstr>
      <vt:lpstr>Service Bus Best Practices (cont.)</vt:lpstr>
      <vt:lpstr>PowerPoint Presentation</vt:lpstr>
      <vt:lpstr>How Push Notifications Work</vt:lpstr>
      <vt:lpstr>How Service Bus Notification Hub Works</vt:lpstr>
      <vt:lpstr>PowerPoint Presentation</vt:lpstr>
    </vt:vector>
  </TitlesOfParts>
  <Manager>&lt;Content Manager Name Here&gt;</Manager>
  <Company>Artitudes Design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CB-012</dc:creator>
  <dc:description>Template: Greg Flowers, Artitudes Design
Formatting: Greg Flowers
Event Date:
Event Location:
Audience Type:</dc:description>
  <cp:lastModifiedBy>Haishi Bai</cp:lastModifiedBy>
  <cp:revision>125</cp:revision>
  <dcterms:created xsi:type="dcterms:W3CDTF">2011-12-07T03:47:39Z</dcterms:created>
  <dcterms:modified xsi:type="dcterms:W3CDTF">2013-03-02T02:31:24Z</dcterms:modified>
</cp:coreProperties>
</file>